
<file path=[Content_Types].xml><?xml version="1.0" encoding="utf-8"?>
<Types xmlns="http://schemas.openxmlformats.org/package/2006/content-types">
  <Default Extension="xml" ContentType="application/xml"/>
  <Default Extension="jpeg" ContentType="image/jpeg"/>
  <Default Extension="tif" ContentType="image/tif"/>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57" r:id="rId3"/>
    <p:sldId id="259" r:id="rId4"/>
    <p:sldId id="298" r:id="rId5"/>
    <p:sldId id="260" r:id="rId6"/>
    <p:sldId id="265" r:id="rId7"/>
    <p:sldId id="263" r:id="rId8"/>
    <p:sldId id="264" r:id="rId9"/>
    <p:sldId id="267" r:id="rId10"/>
    <p:sldId id="268" r:id="rId11"/>
    <p:sldId id="269" r:id="rId12"/>
    <p:sldId id="270" r:id="rId13"/>
    <p:sldId id="272" r:id="rId14"/>
    <p:sldId id="273" r:id="rId15"/>
    <p:sldId id="274" r:id="rId16"/>
    <p:sldId id="275" r:id="rId17"/>
    <p:sldId id="276" r:id="rId18"/>
    <p:sldId id="277" r:id="rId19"/>
    <p:sldId id="278" r:id="rId20"/>
    <p:sldId id="279" r:id="rId21"/>
    <p:sldId id="280" r:id="rId22"/>
    <p:sldId id="281" r:id="rId23"/>
    <p:sldId id="282" r:id="rId24"/>
    <p:sldId id="299" r:id="rId25"/>
    <p:sldId id="284" r:id="rId26"/>
    <p:sldId id="286" r:id="rId27"/>
    <p:sldId id="283" r:id="rId28"/>
    <p:sldId id="287" r:id="rId29"/>
    <p:sldId id="288" r:id="rId30"/>
    <p:sldId id="289" r:id="rId31"/>
    <p:sldId id="290" r:id="rId32"/>
    <p:sldId id="291" r:id="rId33"/>
    <p:sldId id="292" r:id="rId34"/>
    <p:sldId id="293" r:id="rId35"/>
    <p:sldId id="295" r:id="rId36"/>
    <p:sldId id="296" r:id="rId37"/>
    <p:sldId id="297" r:id="rId38"/>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8F44A2F1-9E1F-4B54-A3A2-5F16C0AD49E2}"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364" autoAdjust="0"/>
  </p:normalViewPr>
  <p:slideViewPr>
    <p:cSldViewPr snapToGrid="0" snapToObjects="1" showGuides="1">
      <p:cViewPr varScale="1">
        <p:scale>
          <a:sx n="35" d="100"/>
          <a:sy n="35" d="100"/>
        </p:scale>
        <p:origin x="2560" y="184"/>
      </p:cViewPr>
      <p:guideLst>
        <p:guide orient="horz" pos="3072"/>
        <p:guide pos="409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notesMaster" Target="notesMasters/notesMaster1.xml"/><Relationship Id="rId40" Type="http://schemas.openxmlformats.org/officeDocument/2006/relationships/presProps" Target="presProps.xml"/><Relationship Id="rId41" Type="http://schemas.openxmlformats.org/officeDocument/2006/relationships/viewProps" Target="viewProps.xml"/><Relationship Id="rId42" Type="http://schemas.openxmlformats.org/officeDocument/2006/relationships/theme" Target="theme/theme1.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3" name="Shape 143"/>
          <p:cNvSpPr>
            <a:spLocks noGrp="1" noRot="1" noChangeAspect="1"/>
          </p:cNvSpPr>
          <p:nvPr>
            <p:ph type="sldImg"/>
          </p:nvPr>
        </p:nvSpPr>
        <p:spPr>
          <a:xfrm>
            <a:off x="1143000" y="685800"/>
            <a:ext cx="4572000" cy="3429000"/>
          </a:xfrm>
          <a:prstGeom prst="rect">
            <a:avLst/>
          </a:prstGeom>
        </p:spPr>
        <p:txBody>
          <a:bodyPr/>
          <a:lstStyle/>
          <a:p>
            <a:endParaRPr/>
          </a:p>
        </p:txBody>
      </p:sp>
      <p:sp>
        <p:nvSpPr>
          <p:cNvPr id="144" name="Shape 144"/>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36145292"/>
      </p:ext>
    </p:extLst>
  </p:cSld>
  <p:clrMap bg1="lt1" tx1="dk1" bg2="lt2" tx2="dk2" accent1="accent1" accent2="accent2" accent3="accent3" accent4="accent4" accent5="accent5" accent6="accent6" hlink="hlink" folHlink="folHlink"/>
  <p:notesStyle>
    <a:lvl1pPr defTabSz="457200" latinLnBrk="0">
      <a:lnSpc>
        <a:spcPct val="125000"/>
      </a:lnSpc>
      <a:defRPr sz="2400">
        <a:latin typeface="Avenir Roman"/>
        <a:ea typeface="Avenir Roman"/>
        <a:cs typeface="Avenir Roman"/>
        <a:sym typeface="Avenir Roman"/>
      </a:defRPr>
    </a:lvl1pPr>
    <a:lvl2pPr indent="228600" defTabSz="457200" latinLnBrk="0">
      <a:lnSpc>
        <a:spcPct val="125000"/>
      </a:lnSpc>
      <a:defRPr sz="2400">
        <a:latin typeface="Avenir Roman"/>
        <a:ea typeface="Avenir Roman"/>
        <a:cs typeface="Avenir Roman"/>
        <a:sym typeface="Avenir Roman"/>
      </a:defRPr>
    </a:lvl2pPr>
    <a:lvl3pPr indent="457200" defTabSz="457200" latinLnBrk="0">
      <a:lnSpc>
        <a:spcPct val="125000"/>
      </a:lnSpc>
      <a:defRPr sz="2400">
        <a:latin typeface="Avenir Roman"/>
        <a:ea typeface="Avenir Roman"/>
        <a:cs typeface="Avenir Roman"/>
        <a:sym typeface="Avenir Roman"/>
      </a:defRPr>
    </a:lvl3pPr>
    <a:lvl4pPr indent="685800" defTabSz="457200" latinLnBrk="0">
      <a:lnSpc>
        <a:spcPct val="125000"/>
      </a:lnSpc>
      <a:defRPr sz="2400">
        <a:latin typeface="Avenir Roman"/>
        <a:ea typeface="Avenir Roman"/>
        <a:cs typeface="Avenir Roman"/>
        <a:sym typeface="Avenir Roman"/>
      </a:defRPr>
    </a:lvl4pPr>
    <a:lvl5pPr indent="914400" defTabSz="457200" latinLnBrk="0">
      <a:lnSpc>
        <a:spcPct val="125000"/>
      </a:lnSpc>
      <a:defRPr sz="2400">
        <a:latin typeface="Avenir Roman"/>
        <a:ea typeface="Avenir Roman"/>
        <a:cs typeface="Avenir Roman"/>
        <a:sym typeface="Avenir Roman"/>
      </a:defRPr>
    </a:lvl5pPr>
    <a:lvl6pPr indent="1143000" defTabSz="457200" latinLnBrk="0">
      <a:lnSpc>
        <a:spcPct val="125000"/>
      </a:lnSpc>
      <a:defRPr sz="2400">
        <a:latin typeface="Avenir Roman"/>
        <a:ea typeface="Avenir Roman"/>
        <a:cs typeface="Avenir Roman"/>
        <a:sym typeface="Avenir Roman"/>
      </a:defRPr>
    </a:lvl6pPr>
    <a:lvl7pPr indent="1371600" defTabSz="457200" latinLnBrk="0">
      <a:lnSpc>
        <a:spcPct val="125000"/>
      </a:lnSpc>
      <a:defRPr sz="2400">
        <a:latin typeface="Avenir Roman"/>
        <a:ea typeface="Avenir Roman"/>
        <a:cs typeface="Avenir Roman"/>
        <a:sym typeface="Avenir Roman"/>
      </a:defRPr>
    </a:lvl7pPr>
    <a:lvl8pPr indent="1600200" defTabSz="457200" latinLnBrk="0">
      <a:lnSpc>
        <a:spcPct val="125000"/>
      </a:lnSpc>
      <a:defRPr sz="2400">
        <a:latin typeface="Avenir Roman"/>
        <a:ea typeface="Avenir Roman"/>
        <a:cs typeface="Avenir Roman"/>
        <a:sym typeface="Avenir Roman"/>
      </a:defRPr>
    </a:lvl8pPr>
    <a:lvl9pPr indent="1828800" defTabSz="457200" latinLnBrk="0">
      <a:lnSpc>
        <a:spcPct val="125000"/>
      </a:lnSpc>
      <a:defRPr sz="2400">
        <a:latin typeface="Avenir Roman"/>
        <a:ea typeface="Avenir Roman"/>
        <a:cs typeface="Avenir Roman"/>
        <a:sym typeface="Avenir Roman"/>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t>
            </a:r>
            <a:r>
              <a:rPr lang="en-US" dirty="0" err="1" smtClean="0"/>
              <a:t>AntU</a:t>
            </a:r>
            <a:r>
              <a:rPr lang="en-US" dirty="0" smtClean="0"/>
              <a:t> project</a:t>
            </a:r>
            <a:r>
              <a:rPr lang="en-US" baseline="0" dirty="0" smtClean="0"/>
              <a:t> invites those in all disciplines to interpret the biology of army ants and their guests through their own special lens.</a:t>
            </a:r>
            <a:endParaRPr lang="en-US" dirty="0"/>
          </a:p>
        </p:txBody>
      </p:sp>
    </p:spTree>
    <p:extLst>
      <p:ext uri="{BB962C8B-B14F-4D97-AF65-F5344CB8AC3E}">
        <p14:creationId xmlns:p14="http://schemas.microsoft.com/office/powerpoint/2010/main" val="28577862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nomadic bivouacs</a:t>
            </a:r>
            <a:r>
              <a:rPr lang="en-US" baseline="0" dirty="0" smtClean="0"/>
              <a:t> are temporary, lasting only a single night.</a:t>
            </a:r>
            <a:endParaRPr lang="en-US" dirty="0"/>
          </a:p>
        </p:txBody>
      </p:sp>
    </p:spTree>
    <p:extLst>
      <p:ext uri="{BB962C8B-B14F-4D97-AF65-F5344CB8AC3E}">
        <p14:creationId xmlns:p14="http://schemas.microsoft.com/office/powerpoint/2010/main" val="2091026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again, these bivouacs</a:t>
            </a:r>
            <a:r>
              <a:rPr lang="en-US" baseline="0" dirty="0" smtClean="0"/>
              <a:t> are made up of the bodies of major and minor soldier ants. The larvae are located in the center of this mass, protected from predators.</a:t>
            </a:r>
            <a:endParaRPr lang="en-US" dirty="0"/>
          </a:p>
        </p:txBody>
      </p:sp>
    </p:spTree>
    <p:extLst>
      <p:ext uri="{BB962C8B-B14F-4D97-AF65-F5344CB8AC3E}">
        <p14:creationId xmlns:p14="http://schemas.microsoft.com/office/powerpoint/2010/main" val="18979416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ants are accompanied by many of</a:t>
            </a:r>
            <a:r>
              <a:rPr lang="en-US" baseline="0" dirty="0" smtClean="0"/>
              <a:t> their guests during their nomadic journey. </a:t>
            </a:r>
            <a:endParaRPr lang="en-US" dirty="0"/>
          </a:p>
        </p:txBody>
      </p:sp>
    </p:spTree>
    <p:extLst>
      <p:ext uri="{BB962C8B-B14F-4D97-AF65-F5344CB8AC3E}">
        <p14:creationId xmlns:p14="http://schemas.microsoft.com/office/powerpoint/2010/main" val="2030909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Many</a:t>
            </a:r>
            <a:r>
              <a:rPr lang="en-US" baseline="0" dirty="0" smtClean="0"/>
              <a:t> of these guests have evolved over time to resemble the ants, perhaps so as to remain undetected as non-ants within the colony. For example, there are a variety of beetles that look very much like ants.</a:t>
            </a:r>
            <a:endParaRPr lang="en-US" dirty="0"/>
          </a:p>
        </p:txBody>
      </p:sp>
    </p:spTree>
    <p:extLst>
      <p:ext uri="{BB962C8B-B14F-4D97-AF65-F5344CB8AC3E}">
        <p14:creationId xmlns:p14="http://schemas.microsoft.com/office/powerpoint/2010/main" val="38259813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also</a:t>
            </a:r>
            <a:r>
              <a:rPr lang="en-US" baseline="0" dirty="0" smtClean="0"/>
              <a:t> guests that have come to resemble army ant larvae.</a:t>
            </a:r>
            <a:endParaRPr lang="en-US" dirty="0"/>
          </a:p>
        </p:txBody>
      </p:sp>
    </p:spTree>
    <p:extLst>
      <p:ext uri="{BB962C8B-B14F-4D97-AF65-F5344CB8AC3E}">
        <p14:creationId xmlns:p14="http://schemas.microsoft.com/office/powerpoint/2010/main" val="18445892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a:t>
            </a:r>
            <a:r>
              <a:rPr lang="en-US" baseline="0" dirty="0" smtClean="0"/>
              <a:t> example is the mite </a:t>
            </a:r>
            <a:r>
              <a:rPr lang="en-US" baseline="0" dirty="0" err="1" smtClean="0"/>
              <a:t>Larvamima</a:t>
            </a:r>
            <a:r>
              <a:rPr lang="en-US" baseline="0" dirty="0" smtClean="0"/>
              <a:t>. Which, as adults, are difficult to distinguish from ant larvae</a:t>
            </a:r>
            <a:r>
              <a:rPr lang="is-IS" baseline="0" dirty="0" smtClean="0"/>
              <a:t>…except that, unlike ant larvae, these mites have legs.</a:t>
            </a:r>
            <a:endParaRPr lang="en-US" dirty="0"/>
          </a:p>
        </p:txBody>
      </p:sp>
    </p:spTree>
    <p:extLst>
      <p:ext uri="{BB962C8B-B14F-4D97-AF65-F5344CB8AC3E}">
        <p14:creationId xmlns:p14="http://schemas.microsoft.com/office/powerpoint/2010/main" val="247093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also guests</a:t>
            </a:r>
            <a:r>
              <a:rPr lang="en-US" baseline="0" dirty="0" smtClean="0"/>
              <a:t> that live most of their lives on the body of army ants.</a:t>
            </a:r>
            <a:endParaRPr lang="en-US" dirty="0"/>
          </a:p>
        </p:txBody>
      </p:sp>
    </p:spTree>
    <p:extLst>
      <p:ext uri="{BB962C8B-B14F-4D97-AF65-F5344CB8AC3E}">
        <p14:creationId xmlns:p14="http://schemas.microsoft.com/office/powerpoint/2010/main" val="17006629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guests,</a:t>
            </a:r>
            <a:r>
              <a:rPr lang="en-US" baseline="0" dirty="0" smtClean="0"/>
              <a:t> many of which are also mites, </a:t>
            </a:r>
            <a:r>
              <a:rPr lang="en-US" dirty="0" smtClean="0"/>
              <a:t>have evolved into</a:t>
            </a:r>
            <a:r>
              <a:rPr lang="en-US" baseline="0" dirty="0" smtClean="0"/>
              <a:t> a variety </a:t>
            </a:r>
            <a:r>
              <a:rPr lang="en-US" dirty="0" smtClean="0"/>
              <a:t>of different forms,</a:t>
            </a:r>
            <a:r>
              <a:rPr lang="en-US" baseline="0" dirty="0" smtClean="0"/>
              <a:t> depending on where on the body of the ant they live.</a:t>
            </a:r>
            <a:endParaRPr lang="en-US" dirty="0"/>
          </a:p>
        </p:txBody>
      </p:sp>
    </p:spTree>
    <p:extLst>
      <p:ext uri="{BB962C8B-B14F-4D97-AF65-F5344CB8AC3E}">
        <p14:creationId xmlns:p14="http://schemas.microsoft.com/office/powerpoint/2010/main" val="16560639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Most guests</a:t>
            </a:r>
            <a:r>
              <a:rPr lang="en-US" baseline="0" dirty="0" smtClean="0"/>
              <a:t> live in very specific sites on the body of their army ant. </a:t>
            </a:r>
            <a:r>
              <a:rPr lang="en-US" dirty="0" smtClean="0"/>
              <a:t>Some</a:t>
            </a:r>
            <a:r>
              <a:rPr lang="en-US" baseline="0" dirty="0" smtClean="0"/>
              <a:t> of the more iconic guests are shown here; but it is extremely uncommon for an ant to host more than one of these guests. </a:t>
            </a:r>
            <a:endParaRPr lang="en-US" dirty="0"/>
          </a:p>
        </p:txBody>
      </p:sp>
    </p:spTree>
    <p:extLst>
      <p:ext uri="{BB962C8B-B14F-4D97-AF65-F5344CB8AC3E}">
        <p14:creationId xmlns:p14="http://schemas.microsoft.com/office/powerpoint/2010/main" val="10742821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mite guest </a:t>
            </a:r>
            <a:r>
              <a:rPr lang="en-US" baseline="0" dirty="0" err="1" smtClean="0"/>
              <a:t>Macrocheles</a:t>
            </a:r>
            <a:r>
              <a:rPr lang="en-US" baseline="0" dirty="0" smtClean="0"/>
              <a:t> lives at the tip of the leg of the ant. Its hind legs are thought to serve the same function as the claws at the tips of their legs. Some ants with </a:t>
            </a:r>
            <a:r>
              <a:rPr lang="en-US" baseline="0" dirty="0" err="1" smtClean="0"/>
              <a:t>Macrocheles</a:t>
            </a:r>
            <a:r>
              <a:rPr lang="en-US" baseline="0" dirty="0" smtClean="0"/>
              <a:t> at the tips of their legs have actually been observed attaching to other ants with the high legs of </a:t>
            </a:r>
            <a:r>
              <a:rPr lang="en-US" baseline="0" dirty="0" err="1" smtClean="0"/>
              <a:t>Macrocheles</a:t>
            </a:r>
            <a:r>
              <a:rPr lang="en-US" baseline="0" dirty="0" smtClean="0"/>
              <a:t> f one ant attaching to the claws of another ant.</a:t>
            </a:r>
            <a:endParaRPr lang="en-US" dirty="0"/>
          </a:p>
        </p:txBody>
      </p:sp>
    </p:spTree>
    <p:extLst>
      <p:ext uri="{BB962C8B-B14F-4D97-AF65-F5344CB8AC3E}">
        <p14:creationId xmlns:p14="http://schemas.microsoft.com/office/powerpoint/2010/main" val="2040739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a:t>
            </a:r>
            <a:r>
              <a:rPr lang="en-US" baseline="0" dirty="0" err="1" smtClean="0"/>
              <a:t>AntU</a:t>
            </a:r>
            <a:r>
              <a:rPr lang="en-US" baseline="0" dirty="0" smtClean="0"/>
              <a:t> project was inspired by a phenomenal collection that resulted from the life-work of biologists Carl and Marian </a:t>
            </a:r>
            <a:r>
              <a:rPr lang="en-US" baseline="0" dirty="0" err="1" smtClean="0"/>
              <a:t>Rettenmeyer</a:t>
            </a:r>
            <a:r>
              <a:rPr lang="en-US" baseline="0" dirty="0" smtClean="0"/>
              <a:t>.</a:t>
            </a:r>
            <a:endParaRPr lang="en-US" dirty="0"/>
          </a:p>
        </p:txBody>
      </p:sp>
    </p:spTree>
    <p:extLst>
      <p:ext uri="{BB962C8B-B14F-4D97-AF65-F5344CB8AC3E}">
        <p14:creationId xmlns:p14="http://schemas.microsoft.com/office/powerpoint/2010/main" val="27533049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Ant guests such</a:t>
            </a:r>
            <a:r>
              <a:rPr lang="en-US" baseline="0" dirty="0" smtClean="0"/>
              <a:t> as </a:t>
            </a:r>
            <a:r>
              <a:rPr lang="en-US" baseline="0" dirty="0" err="1" smtClean="0"/>
              <a:t>Circocylliba</a:t>
            </a:r>
            <a:r>
              <a:rPr lang="en-US" baseline="0" dirty="0" smtClean="0"/>
              <a:t> attach on the inside of the giant jaws of major soldier ants.</a:t>
            </a:r>
            <a:endParaRPr lang="en-US" dirty="0"/>
          </a:p>
        </p:txBody>
      </p:sp>
    </p:spTree>
    <p:extLst>
      <p:ext uri="{BB962C8B-B14F-4D97-AF65-F5344CB8AC3E}">
        <p14:creationId xmlns:p14="http://schemas.microsoft.com/office/powerpoint/2010/main" val="32911308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Mite guests such as some species</a:t>
            </a:r>
            <a:r>
              <a:rPr lang="en-US" baseline="0" dirty="0" smtClean="0"/>
              <a:t> of </a:t>
            </a:r>
            <a:r>
              <a:rPr lang="en-US" dirty="0" err="1" smtClean="0"/>
              <a:t>Antennequesoma</a:t>
            </a:r>
            <a:r>
              <a:rPr lang="en-US" dirty="0" smtClean="0"/>
              <a:t> attach at the base of the antennae of the ants. They</a:t>
            </a:r>
            <a:r>
              <a:rPr lang="en-US" baseline="0" dirty="0" smtClean="0"/>
              <a:t> even bear surface bristles (setae) that resemble those of the ant.</a:t>
            </a:r>
            <a:endParaRPr lang="en-US" dirty="0"/>
          </a:p>
        </p:txBody>
      </p:sp>
    </p:spTree>
    <p:extLst>
      <p:ext uri="{BB962C8B-B14F-4D97-AF65-F5344CB8AC3E}">
        <p14:creationId xmlns:p14="http://schemas.microsoft.com/office/powerpoint/2010/main" val="33534970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Mite guests</a:t>
            </a:r>
            <a:r>
              <a:rPr lang="en-US" baseline="0" dirty="0" smtClean="0"/>
              <a:t> like </a:t>
            </a:r>
            <a:r>
              <a:rPr lang="en-US" baseline="0" dirty="0" err="1" smtClean="0"/>
              <a:t>planodiscus</a:t>
            </a:r>
            <a:r>
              <a:rPr lang="en-US" baseline="0" dirty="0" smtClean="0"/>
              <a:t> attach to the legs of the ant.</a:t>
            </a:r>
            <a:endParaRPr lang="en-US" dirty="0"/>
          </a:p>
        </p:txBody>
      </p:sp>
    </p:spTree>
    <p:extLst>
      <p:ext uri="{BB962C8B-B14F-4D97-AF65-F5344CB8AC3E}">
        <p14:creationId xmlns:p14="http://schemas.microsoft.com/office/powerpoint/2010/main" val="38508802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a:t>
            </a:r>
            <a:r>
              <a:rPr lang="en-US" baseline="0" dirty="0" smtClean="0"/>
              <a:t> </a:t>
            </a:r>
            <a:r>
              <a:rPr lang="en-US" dirty="0" smtClean="0"/>
              <a:t>mites are elongated and flat and fit nicely to the inside of the leg</a:t>
            </a:r>
            <a:r>
              <a:rPr lang="en-US" baseline="0" dirty="0" smtClean="0"/>
              <a:t> of an army ant. They too have bristles that resemble the </a:t>
            </a:r>
            <a:endParaRPr lang="en-US" dirty="0"/>
          </a:p>
        </p:txBody>
      </p:sp>
    </p:spTree>
    <p:extLst>
      <p:ext uri="{BB962C8B-B14F-4D97-AF65-F5344CB8AC3E}">
        <p14:creationId xmlns:p14="http://schemas.microsoft.com/office/powerpoint/2010/main" val="22816149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Guest mites such as </a:t>
            </a:r>
            <a:r>
              <a:rPr lang="en-US" baseline="0" dirty="0" err="1" smtClean="0"/>
              <a:t>Trichocylliba</a:t>
            </a:r>
            <a:r>
              <a:rPr lang="en-US" baseline="0" dirty="0" smtClean="0"/>
              <a:t> live on various surfaces of the body of an ant, such as the bottom of the head.</a:t>
            </a:r>
            <a:endParaRPr lang="en-US" dirty="0"/>
          </a:p>
        </p:txBody>
      </p:sp>
    </p:spTree>
    <p:extLst>
      <p:ext uri="{BB962C8B-B14F-4D97-AF65-F5344CB8AC3E}">
        <p14:creationId xmlns:p14="http://schemas.microsoft.com/office/powerpoint/2010/main" val="7307416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live on the abdomen of the ant.</a:t>
            </a:r>
            <a:endParaRPr lang="en-US" dirty="0"/>
          </a:p>
        </p:txBody>
      </p:sp>
    </p:spTree>
    <p:extLst>
      <p:ext uri="{BB962C8B-B14F-4D97-AF65-F5344CB8AC3E}">
        <p14:creationId xmlns:p14="http://schemas.microsoft.com/office/powerpoint/2010/main" val="36272119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body of </a:t>
            </a:r>
            <a:r>
              <a:rPr lang="en-US" dirty="0" err="1" smtClean="0"/>
              <a:t>Trichocylliba</a:t>
            </a:r>
            <a:r>
              <a:rPr lang="en-US" dirty="0" smtClean="0"/>
              <a:t> is dome-shaped and it too bears bristles that resemble</a:t>
            </a:r>
            <a:r>
              <a:rPr lang="en-US" baseline="0" dirty="0" smtClean="0"/>
              <a:t> those of ants.</a:t>
            </a:r>
            <a:endParaRPr lang="en-US" dirty="0"/>
          </a:p>
        </p:txBody>
      </p:sp>
    </p:spTree>
    <p:extLst>
      <p:ext uri="{BB962C8B-B14F-4D97-AF65-F5344CB8AC3E}">
        <p14:creationId xmlns:p14="http://schemas.microsoft.com/office/powerpoint/2010/main" val="30806134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m</a:t>
            </a:r>
            <a:r>
              <a:rPr lang="en-US" dirty="0" smtClean="0"/>
              <a:t>ite guest </a:t>
            </a:r>
            <a:r>
              <a:rPr lang="en-US" dirty="0" err="1" smtClean="0"/>
              <a:t>Habeogula</a:t>
            </a:r>
            <a:r>
              <a:rPr lang="en-US" dirty="0" smtClean="0"/>
              <a:t> lives upside down with the posterior end of its</a:t>
            </a:r>
            <a:r>
              <a:rPr lang="en-US" baseline="0" dirty="0" smtClean="0"/>
              <a:t> body attached to the neck of an ant.</a:t>
            </a:r>
            <a:endParaRPr lang="en-US" dirty="0"/>
          </a:p>
        </p:txBody>
      </p:sp>
    </p:spTree>
    <p:extLst>
      <p:ext uri="{BB962C8B-B14F-4D97-AF65-F5344CB8AC3E}">
        <p14:creationId xmlns:p14="http://schemas.microsoft.com/office/powerpoint/2010/main" val="36965205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Pinoglyphus</a:t>
            </a:r>
            <a:r>
              <a:rPr lang="en-US" dirty="0" smtClean="0"/>
              <a:t>,</a:t>
            </a:r>
            <a:r>
              <a:rPr lang="en-US" baseline="0" dirty="0" smtClean="0"/>
              <a:t> the smallest of the guest mites, lives attached to the eye of its ant host. With the exception of </a:t>
            </a:r>
            <a:r>
              <a:rPr lang="en-US" baseline="0" dirty="0" err="1" smtClean="0"/>
              <a:t>limulodid</a:t>
            </a:r>
            <a:r>
              <a:rPr lang="en-US" baseline="0" dirty="0" smtClean="0"/>
              <a:t> beetle, all of the guests shown here are mites that are known only from the body of army ants.</a:t>
            </a:r>
            <a:endParaRPr lang="en-US" dirty="0"/>
          </a:p>
        </p:txBody>
      </p:sp>
    </p:spTree>
    <p:extLst>
      <p:ext uri="{BB962C8B-B14F-4D97-AF65-F5344CB8AC3E}">
        <p14:creationId xmlns:p14="http://schemas.microsoft.com/office/powerpoint/2010/main" val="26629187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Many other guests live in association with army ants.</a:t>
            </a:r>
            <a:endParaRPr lang="en-US" dirty="0"/>
          </a:p>
        </p:txBody>
      </p:sp>
    </p:spTree>
    <p:extLst>
      <p:ext uri="{BB962C8B-B14F-4D97-AF65-F5344CB8AC3E}">
        <p14:creationId xmlns:p14="http://schemas.microsoft.com/office/powerpoint/2010/main" val="2591556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biology of an army an colony is extremely complex. Army ants are intimately associated with hundreds of other species of organisms, including wasps, flies, mites, butterflies, etc. that live in association with them as their “guests”. The term “guests” is used for these organisms because in many cases the relationship between the “guests” and army ants is unclear. Some are clearly parasites and harm the ants; others appear to aid the ants and are thus </a:t>
            </a:r>
            <a:r>
              <a:rPr lang="en-US" baseline="0" dirty="0" err="1" smtClean="0"/>
              <a:t>mutualists</a:t>
            </a:r>
            <a:r>
              <a:rPr lang="en-US" baseline="0" dirty="0" smtClean="0"/>
              <a:t>. The nature of the relationship between army ants and many of their other “guests” remains unknown.</a:t>
            </a:r>
            <a:endParaRPr lang="en-US" dirty="0"/>
          </a:p>
        </p:txBody>
      </p:sp>
    </p:spTree>
    <p:extLst>
      <p:ext uri="{BB962C8B-B14F-4D97-AF65-F5344CB8AC3E}">
        <p14:creationId xmlns:p14="http://schemas.microsoft.com/office/powerpoint/2010/main" val="21434621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They include cockroaches, silverfish,</a:t>
            </a:r>
            <a:r>
              <a:rPr lang="en-US" baseline="0" dirty="0" smtClean="0"/>
              <a:t> other beetles, and crickets. Ant birds follow army ants and eat insects that are flushed up from the forest floor by the emigrating colony of hundreds of thousands of army ants. There are even a whole series of small butterflies associated with army ants that obtain water from the </a:t>
            </a:r>
            <a:r>
              <a:rPr lang="en-US" baseline="0" dirty="0" err="1" smtClean="0"/>
              <a:t>faeces</a:t>
            </a:r>
            <a:r>
              <a:rPr lang="en-US" baseline="0" dirty="0" smtClean="0"/>
              <a:t> of ant birds.</a:t>
            </a:r>
            <a:endParaRPr lang="en-US" dirty="0"/>
          </a:p>
        </p:txBody>
      </p:sp>
    </p:spTree>
    <p:extLst>
      <p:ext uri="{BB962C8B-B14F-4D97-AF65-F5344CB8AC3E}">
        <p14:creationId xmlns:p14="http://schemas.microsoft.com/office/powerpoint/2010/main" val="27319082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Army ants are very tidy. In</a:t>
            </a:r>
            <a:r>
              <a:rPr lang="en-US" baseline="0" dirty="0" smtClean="0"/>
              <a:t> the case of the central bivouac and each of the nomadic bivouacs army ants establish a refuse depot into which they drag all of their “trash”, which includes parts of the bodies of their insect prey they do not consume as well as the bodies of ants that die.</a:t>
            </a:r>
            <a:endParaRPr lang="en-US" dirty="0"/>
          </a:p>
        </p:txBody>
      </p:sp>
    </p:spTree>
    <p:extLst>
      <p:ext uri="{BB962C8B-B14F-4D97-AF65-F5344CB8AC3E}">
        <p14:creationId xmlns:p14="http://schemas.microsoft.com/office/powerpoint/2010/main" val="10279237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wide variety of guests are also associated with the refuse</a:t>
            </a:r>
            <a:r>
              <a:rPr lang="en-US" baseline="0" dirty="0" smtClean="0"/>
              <a:t> depot.</a:t>
            </a:r>
            <a:endParaRPr lang="en-US" dirty="0"/>
          </a:p>
        </p:txBody>
      </p:sp>
    </p:spTree>
    <p:extLst>
      <p:ext uri="{BB962C8B-B14F-4D97-AF65-F5344CB8AC3E}">
        <p14:creationId xmlns:p14="http://schemas.microsoft.com/office/powerpoint/2010/main" val="10310740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guests include yet</a:t>
            </a:r>
            <a:r>
              <a:rPr lang="en-US" baseline="0" dirty="0" smtClean="0"/>
              <a:t> other kinds of mites, beetles, flies, and wasps.</a:t>
            </a:r>
            <a:endParaRPr lang="en-US" dirty="0"/>
          </a:p>
        </p:txBody>
      </p:sp>
    </p:spTree>
    <p:extLst>
      <p:ext uri="{BB962C8B-B14F-4D97-AF65-F5344CB8AC3E}">
        <p14:creationId xmlns:p14="http://schemas.microsoft.com/office/powerpoint/2010/main" val="37642269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total Carl and Marian </a:t>
            </a:r>
            <a:r>
              <a:rPr lang="en-US" dirty="0" err="1" smtClean="0"/>
              <a:t>Rettenmeyer</a:t>
            </a:r>
            <a:r>
              <a:rPr lang="en-US" dirty="0" smtClean="0"/>
              <a:t> found more than 500 species of guests</a:t>
            </a:r>
            <a:r>
              <a:rPr lang="en-US" baseline="0" dirty="0" smtClean="0"/>
              <a:t> associated with the one species of army ant they studied in most detail! They believe this is the most complicated biological system known!</a:t>
            </a:r>
            <a:endParaRPr lang="en-US" dirty="0"/>
          </a:p>
        </p:txBody>
      </p:sp>
    </p:spTree>
    <p:extLst>
      <p:ext uri="{BB962C8B-B14F-4D97-AF65-F5344CB8AC3E}">
        <p14:creationId xmlns:p14="http://schemas.microsoft.com/office/powerpoint/2010/main" val="14296099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life-cycle</a:t>
            </a:r>
            <a:r>
              <a:rPr lang="en-US" baseline="0" dirty="0" smtClean="0"/>
              <a:t> of army ants is somewhat complex. There is a single queen who mates with a short-lived male. The queen then lays tens of thousands of eggs. Larvae hatch from the eggs and develop into pupae. By far the majority of the ants that develop from pupae are females. Some of these are small workers (called minor soldiers) that tend the queen and help nourish the rest of the ants in the colony by finding food. Others are larger and are called major soldiers; they protect the colony from predators. Once or so a year some of the pupae develop into males, but these leave the colony to mate with queens of other colonies.</a:t>
            </a:r>
            <a:endParaRPr lang="en-US" dirty="0"/>
          </a:p>
        </p:txBody>
      </p:sp>
    </p:spTree>
    <p:extLst>
      <p:ext uri="{BB962C8B-B14F-4D97-AF65-F5344CB8AC3E}">
        <p14:creationId xmlns:p14="http://schemas.microsoft.com/office/powerpoint/2010/main" val="2884445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life of army ants involves the repeated alteration between two phases—the </a:t>
            </a:r>
            <a:r>
              <a:rPr lang="en-US" baseline="0" dirty="0" err="1" smtClean="0"/>
              <a:t>statary</a:t>
            </a:r>
            <a:r>
              <a:rPr lang="en-US" baseline="0" dirty="0" smtClean="0"/>
              <a:t> (or stationary) phase and the nomadic phase. During the </a:t>
            </a:r>
            <a:r>
              <a:rPr lang="en-US" baseline="0" dirty="0" err="1" smtClean="0"/>
              <a:t>statary</a:t>
            </a:r>
            <a:r>
              <a:rPr lang="en-US" baseline="0" dirty="0" smtClean="0"/>
              <a:t> phase, the ants remain in a central bivouac (made up entirely by the ants which attach to one another with the claws at the tips of their legs) for approximately 20 days. During that time some ants leave the colony in search of food. Much of the development of the ants also occurs during this phase.</a:t>
            </a:r>
            <a:endParaRPr lang="en-US" dirty="0"/>
          </a:p>
        </p:txBody>
      </p:sp>
    </p:spTree>
    <p:extLst>
      <p:ext uri="{BB962C8B-B14F-4D97-AF65-F5344CB8AC3E}">
        <p14:creationId xmlns:p14="http://schemas.microsoft.com/office/powerpoint/2010/main" val="16648258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During</a:t>
            </a:r>
            <a:r>
              <a:rPr lang="en-US" baseline="0" dirty="0" smtClean="0"/>
              <a:t> the</a:t>
            </a:r>
            <a:r>
              <a:rPr lang="en-US" dirty="0" smtClean="0"/>
              <a:t> 20 days of the </a:t>
            </a:r>
            <a:r>
              <a:rPr lang="en-US" dirty="0" err="1" smtClean="0"/>
              <a:t>statary</a:t>
            </a:r>
            <a:r>
              <a:rPr lang="en-US" baseline="0" dirty="0" smtClean="0"/>
              <a:t> phase the queen lays hundreds of thousands of eggs and they develop into larvae. Also during this phase, pupae develop into adult solder ants.</a:t>
            </a:r>
            <a:endParaRPr lang="en-US" dirty="0"/>
          </a:p>
        </p:txBody>
      </p:sp>
    </p:spTree>
    <p:extLst>
      <p:ext uri="{BB962C8B-B14F-4D97-AF65-F5344CB8AC3E}">
        <p14:creationId xmlns:p14="http://schemas.microsoft.com/office/powerpoint/2010/main" val="67622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variety of “guests” are associated with army</a:t>
            </a:r>
            <a:r>
              <a:rPr lang="en-US" baseline="0" dirty="0" smtClean="0"/>
              <a:t> ants during their </a:t>
            </a:r>
            <a:r>
              <a:rPr lang="en-US" baseline="0" dirty="0" err="1" smtClean="0"/>
              <a:t>statary</a:t>
            </a:r>
            <a:r>
              <a:rPr lang="en-US" baseline="0" dirty="0" smtClean="0"/>
              <a:t> phase. These include flies, wasps, ant birds that take advantage of prey flushed up by swarming colonies of army ants, and the little butterflies that obtain water from the </a:t>
            </a:r>
            <a:r>
              <a:rPr lang="en-US" baseline="0" dirty="0" err="1" smtClean="0"/>
              <a:t>faeces</a:t>
            </a:r>
            <a:r>
              <a:rPr lang="en-US" baseline="0" dirty="0" smtClean="0"/>
              <a:t> produced by the ant birds.</a:t>
            </a:r>
            <a:endParaRPr lang="en-US" dirty="0"/>
          </a:p>
        </p:txBody>
      </p:sp>
    </p:spTree>
    <p:extLst>
      <p:ext uri="{BB962C8B-B14F-4D97-AF65-F5344CB8AC3E}">
        <p14:creationId xmlns:p14="http://schemas.microsoft.com/office/powerpoint/2010/main" val="13368639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order from top left to bottom right: fly, wasp, fly, butterfly, ant bird </a:t>
            </a:r>
            <a:r>
              <a:rPr lang="en-US" baseline="0" dirty="0" err="1" smtClean="0"/>
              <a:t>faeces</a:t>
            </a:r>
            <a:r>
              <a:rPr lang="en-US" baseline="0" dirty="0" smtClean="0"/>
              <a:t>, ant bird, wasp, wasp, wasp, wasp.</a:t>
            </a:r>
            <a:endParaRPr lang="en-US" dirty="0"/>
          </a:p>
        </p:txBody>
      </p:sp>
    </p:spTree>
    <p:extLst>
      <p:ext uri="{BB962C8B-B14F-4D97-AF65-F5344CB8AC3E}">
        <p14:creationId xmlns:p14="http://schemas.microsoft.com/office/powerpoint/2010/main" val="1155085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the </a:t>
            </a:r>
            <a:r>
              <a:rPr lang="en-US" dirty="0" err="1" smtClean="0"/>
              <a:t>statary</a:t>
            </a:r>
            <a:r>
              <a:rPr lang="en-US" dirty="0" smtClean="0"/>
              <a:t> phase comes to an end (and the ants have often consumed all of the food surrounding the central bivouac),</a:t>
            </a:r>
            <a:r>
              <a:rPr lang="en-US" baseline="0" dirty="0" smtClean="0"/>
              <a:t> the ants begin the nomadic phase, which will last for about 15 days. During this phase the entire colony moves to a new location; the migrating swarm of ants is called an emigration column. Individual larvae are transported by individual minor soldier ants. For 15 days the ants travel during the day and, each night, they come together in nomadic bivouacs.</a:t>
            </a:r>
            <a:endParaRPr lang="en-US" dirty="0"/>
          </a:p>
        </p:txBody>
      </p:sp>
    </p:spTree>
    <p:extLst>
      <p:ext uri="{BB962C8B-B14F-4D97-AF65-F5344CB8AC3E}">
        <p14:creationId xmlns:p14="http://schemas.microsoft.com/office/powerpoint/2010/main" val="17538736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Shape 11"/>
          <p:cNvSpPr>
            <a:spLocks noGrp="1"/>
          </p:cNvSpPr>
          <p:nvPr>
            <p:ph type="title"/>
          </p:nvPr>
        </p:nvSpPr>
        <p:spPr>
          <a:xfrm>
            <a:off x="1270000" y="1638300"/>
            <a:ext cx="10464800" cy="3302000"/>
          </a:xfrm>
          <a:prstGeom prst="rect">
            <a:avLst/>
          </a:prstGeom>
        </p:spPr>
        <p:txBody>
          <a:bodyPr anchor="b"/>
          <a:lstStyle/>
          <a:p>
            <a:r>
              <a:t>Title Text</a:t>
            </a:r>
          </a:p>
        </p:txBody>
      </p:sp>
      <p:sp>
        <p:nvSpPr>
          <p:cNvPr id="12" name="Shape 12"/>
          <p:cNvSpPr>
            <a:spLocks noGrp="1"/>
          </p:cNvSpPr>
          <p:nvPr>
            <p:ph type="body" sz="quarter" idx="1"/>
          </p:nvPr>
        </p:nvSpPr>
        <p:spPr>
          <a:xfrm>
            <a:off x="1270000" y="5029200"/>
            <a:ext cx="10464800" cy="11303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Body Level One</a:t>
            </a:r>
          </a:p>
          <a:p>
            <a:pPr lvl="1"/>
            <a:r>
              <a:t>Body Level Two</a:t>
            </a:r>
          </a:p>
          <a:p>
            <a:pPr lvl="2"/>
            <a:r>
              <a:t>Body Level Three</a:t>
            </a:r>
          </a:p>
          <a:p>
            <a:pPr lvl="3"/>
            <a:r>
              <a:t>Body Level Four</a:t>
            </a:r>
          </a:p>
          <a:p>
            <a:pPr lvl="4"/>
            <a:r>
              <a:t>Body Level Five</a:t>
            </a:r>
          </a:p>
        </p:txBody>
      </p:sp>
      <p:sp>
        <p:nvSpPr>
          <p:cNvPr id="13" name="Shape 1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Shape 93"/>
          <p:cNvSpPr>
            <a:spLocks noGrp="1"/>
          </p:cNvSpPr>
          <p:nvPr>
            <p:ph type="body" sz="quarter" idx="13"/>
          </p:nvPr>
        </p:nvSpPr>
        <p:spPr>
          <a:xfrm>
            <a:off x="1270000" y="6362700"/>
            <a:ext cx="10464800" cy="469900"/>
          </a:xfrm>
          <a:prstGeom prst="rect">
            <a:avLst/>
          </a:prstGeom>
        </p:spPr>
        <p:txBody>
          <a:bodyPr anchor="t">
            <a:spAutoFit/>
          </a:bodyPr>
          <a:lstStyle>
            <a:lvl1pPr marL="0" indent="0" algn="ctr">
              <a:spcBef>
                <a:spcPts val="0"/>
              </a:spcBef>
              <a:buSzTx/>
              <a:buNone/>
              <a:defRPr sz="2400"/>
            </a:lvl1pPr>
          </a:lstStyle>
          <a:p>
            <a:r>
              <a:t>–Johnny Appleseed</a:t>
            </a:r>
          </a:p>
        </p:txBody>
      </p:sp>
      <p:sp>
        <p:nvSpPr>
          <p:cNvPr id="94" name="Shape 94"/>
          <p:cNvSpPr>
            <a:spLocks noGrp="1"/>
          </p:cNvSpPr>
          <p:nvPr>
            <p:ph type="body" sz="quarter" idx="14"/>
          </p:nvPr>
        </p:nvSpPr>
        <p:spPr>
          <a:xfrm>
            <a:off x="1270000" y="4267200"/>
            <a:ext cx="10464800" cy="685800"/>
          </a:xfrm>
          <a:prstGeom prst="rect">
            <a:avLst/>
          </a:prstGeom>
        </p:spPr>
        <p:txBody>
          <a:bodyPr>
            <a:spAutoFit/>
          </a:bodyPr>
          <a:lstStyle>
            <a:lvl1pPr marL="0" indent="0" algn="ctr">
              <a:spcBef>
                <a:spcPts val="0"/>
              </a:spcBef>
              <a:buSzTx/>
              <a:buNone/>
              <a:defRPr sz="3800"/>
            </a:lvl1pPr>
          </a:lstStyle>
          <a:p>
            <a:r>
              <a:t>“Type a quote here.” </a:t>
            </a:r>
          </a:p>
        </p:txBody>
      </p:sp>
      <p:sp>
        <p:nvSpPr>
          <p:cNvPr id="95" name="Shape 9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Shape 102"/>
          <p:cNvSpPr>
            <a:spLocks noGrp="1"/>
          </p:cNvSpPr>
          <p:nvPr>
            <p:ph type="pic" idx="13"/>
          </p:nvPr>
        </p:nvSpPr>
        <p:spPr>
          <a:xfrm>
            <a:off x="0" y="0"/>
            <a:ext cx="12999418" cy="9753600"/>
          </a:xfrm>
          <a:prstGeom prst="rect">
            <a:avLst/>
          </a:prstGeom>
        </p:spPr>
        <p:txBody>
          <a:bodyPr lIns="91439" tIns="45719" rIns="91439" bIns="45719" anchor="t">
            <a:noAutofit/>
          </a:bodyPr>
          <a:lstStyle/>
          <a:p>
            <a:endParaRPr/>
          </a:p>
        </p:txBody>
      </p:sp>
      <p:sp>
        <p:nvSpPr>
          <p:cNvPr id="103" name="Shape 10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hape 110"/>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Default">
    <p:bg>
      <p:bgPr>
        <a:solidFill>
          <a:srgbClr val="BBE0E3"/>
        </a:solidFill>
        <a:effectLst/>
      </p:bgPr>
    </p:bg>
    <p:spTree>
      <p:nvGrpSpPr>
        <p:cNvPr id="1" name=""/>
        <p:cNvGrpSpPr/>
        <p:nvPr/>
      </p:nvGrpSpPr>
      <p:grpSpPr>
        <a:xfrm>
          <a:off x="0" y="0"/>
          <a:ext cx="0" cy="0"/>
          <a:chOff x="0" y="0"/>
          <a:chExt cx="0" cy="0"/>
        </a:xfrm>
      </p:grpSpPr>
      <p:sp>
        <p:nvSpPr>
          <p:cNvPr id="117" name="Shape 117"/>
          <p:cNvSpPr>
            <a:spLocks noGrp="1"/>
          </p:cNvSpPr>
          <p:nvPr>
            <p:ph type="sldNum" sz="quarter" idx="2"/>
          </p:nvPr>
        </p:nvSpPr>
        <p:spPr>
          <a:xfrm>
            <a:off x="9320107" y="8882098"/>
            <a:ext cx="3034454" cy="389270"/>
          </a:xfrm>
          <a:prstGeom prst="rect">
            <a:avLst/>
          </a:prstGeom>
        </p:spPr>
        <p:txBody>
          <a:bodyPr wrap="square" lIns="65023" tIns="65023" rIns="65023" bIns="65023"/>
          <a:lstStyle>
            <a:lvl1pPr algn="r" defTabSz="914400">
              <a:defRPr>
                <a:latin typeface="Arial"/>
                <a:ea typeface="Arial"/>
                <a:cs typeface="Arial"/>
                <a:sym typeface="Arial"/>
              </a:defRPr>
            </a:lvl1pPr>
          </a:lstStyle>
          <a:p>
            <a:fld id="{86CB4B4D-7CA3-9044-876B-883B54F8677D}" type="slidenum">
              <a:t>‹#›</a:t>
            </a:fld>
            <a:endParaRPr/>
          </a:p>
        </p:txBody>
      </p:sp>
      <p:sp>
        <p:nvSpPr>
          <p:cNvPr id="118" name="Shape 118"/>
          <p:cNvSpPr>
            <a:spLocks noGrp="1"/>
          </p:cNvSpPr>
          <p:nvPr>
            <p:ph type="title"/>
          </p:nvPr>
        </p:nvSpPr>
        <p:spPr>
          <a:xfrm>
            <a:off x="650239" y="130950"/>
            <a:ext cx="11704322" cy="2144890"/>
          </a:xfrm>
          <a:prstGeom prst="rect">
            <a:avLst/>
          </a:prstGeom>
        </p:spPr>
        <p:txBody>
          <a:bodyPr lIns="65023" tIns="65023" rIns="65023" bIns="65023">
            <a:noAutofit/>
          </a:bodyPr>
          <a:lstStyle>
            <a:lvl1pPr defTabSz="914400">
              <a:defRPr sz="6200">
                <a:latin typeface="Arial"/>
                <a:ea typeface="Arial"/>
                <a:cs typeface="Arial"/>
                <a:sym typeface="Arial"/>
              </a:defRPr>
            </a:lvl1pPr>
          </a:lstStyle>
          <a:p>
            <a:r>
              <a:t>Title Text</a:t>
            </a:r>
          </a:p>
        </p:txBody>
      </p:sp>
      <p:sp>
        <p:nvSpPr>
          <p:cNvPr id="119" name="Shape 119"/>
          <p:cNvSpPr>
            <a:spLocks noGrp="1"/>
          </p:cNvSpPr>
          <p:nvPr>
            <p:ph type="body" idx="1"/>
          </p:nvPr>
        </p:nvSpPr>
        <p:spPr>
          <a:xfrm>
            <a:off x="650239" y="2275839"/>
            <a:ext cx="11704322" cy="7477761"/>
          </a:xfrm>
          <a:prstGeom prst="rect">
            <a:avLst/>
          </a:prstGeom>
        </p:spPr>
        <p:txBody>
          <a:bodyPr lIns="65023" tIns="65023" rIns="65023" bIns="65023" anchor="t">
            <a:noAutofit/>
          </a:bodyPr>
          <a:lstStyle>
            <a:lvl1pPr marL="471487" indent="-471487" defTabSz="914400">
              <a:spcBef>
                <a:spcPts val="700"/>
              </a:spcBef>
              <a:buSzPct val="100000"/>
              <a:buChar char="»"/>
              <a:defRPr sz="4400">
                <a:latin typeface="Arial"/>
                <a:ea typeface="Arial"/>
                <a:cs typeface="Arial"/>
                <a:sym typeface="Arial"/>
              </a:defRPr>
            </a:lvl1pPr>
            <a:lvl2pPr marL="906235" indent="-449035" defTabSz="914400">
              <a:spcBef>
                <a:spcPts val="700"/>
              </a:spcBef>
              <a:buSzPct val="100000"/>
              <a:buChar char="–"/>
              <a:defRPr sz="4400">
                <a:latin typeface="Arial"/>
                <a:ea typeface="Arial"/>
                <a:cs typeface="Arial"/>
                <a:sym typeface="Arial"/>
              </a:defRPr>
            </a:lvl2pPr>
            <a:lvl3pPr indent="-419100" defTabSz="914400">
              <a:spcBef>
                <a:spcPts val="700"/>
              </a:spcBef>
              <a:buSzPct val="100000"/>
              <a:defRPr sz="4400">
                <a:latin typeface="Arial"/>
                <a:ea typeface="Arial"/>
                <a:cs typeface="Arial"/>
                <a:sym typeface="Arial"/>
              </a:defRPr>
            </a:lvl3pPr>
            <a:lvl4pPr marL="1874520" indent="-502920" defTabSz="914400">
              <a:spcBef>
                <a:spcPts val="700"/>
              </a:spcBef>
              <a:buSzPct val="100000"/>
              <a:buChar char="–"/>
              <a:defRPr sz="4400">
                <a:latin typeface="Arial"/>
                <a:ea typeface="Arial"/>
                <a:cs typeface="Arial"/>
                <a:sym typeface="Arial"/>
              </a:defRPr>
            </a:lvl4pPr>
            <a:lvl5pPr marL="2387600" indent="-558800" defTabSz="914400">
              <a:spcBef>
                <a:spcPts val="700"/>
              </a:spcBef>
              <a:buSzPct val="100000"/>
              <a:buChar char="»"/>
              <a:defRPr sz="4400">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Default">
    <p:bg>
      <p:bgPr>
        <a:solidFill>
          <a:srgbClr val="BBE0E3"/>
        </a:solidFill>
        <a:effectLst/>
      </p:bgPr>
    </p:bg>
    <p:spTree>
      <p:nvGrpSpPr>
        <p:cNvPr id="1" name=""/>
        <p:cNvGrpSpPr/>
        <p:nvPr/>
      </p:nvGrpSpPr>
      <p:grpSpPr>
        <a:xfrm>
          <a:off x="0" y="0"/>
          <a:ext cx="0" cy="0"/>
          <a:chOff x="0" y="0"/>
          <a:chExt cx="0" cy="0"/>
        </a:xfrm>
      </p:grpSpPr>
      <p:sp>
        <p:nvSpPr>
          <p:cNvPr id="126" name="Shape 126"/>
          <p:cNvSpPr>
            <a:spLocks noGrp="1"/>
          </p:cNvSpPr>
          <p:nvPr>
            <p:ph type="sldNum" sz="quarter" idx="2"/>
          </p:nvPr>
        </p:nvSpPr>
        <p:spPr>
          <a:xfrm>
            <a:off x="9320107" y="8882098"/>
            <a:ext cx="3034454" cy="389270"/>
          </a:xfrm>
          <a:prstGeom prst="rect">
            <a:avLst/>
          </a:prstGeom>
        </p:spPr>
        <p:txBody>
          <a:bodyPr wrap="square" lIns="65023" tIns="65023" rIns="65023" bIns="65023"/>
          <a:lstStyle>
            <a:lvl1pPr algn="r" defTabSz="914400">
              <a:defRPr>
                <a:latin typeface="Arial"/>
                <a:ea typeface="Arial"/>
                <a:cs typeface="Arial"/>
                <a:sym typeface="Arial"/>
              </a:defRPr>
            </a:lvl1pPr>
          </a:lstStyle>
          <a:p>
            <a:fld id="{86CB4B4D-7CA3-9044-876B-883B54F8677D}" type="slidenum">
              <a:t>‹#›</a:t>
            </a:fld>
            <a:endParaRPr/>
          </a:p>
        </p:txBody>
      </p:sp>
      <p:sp>
        <p:nvSpPr>
          <p:cNvPr id="127" name="Shape 127"/>
          <p:cNvSpPr>
            <a:spLocks noGrp="1"/>
          </p:cNvSpPr>
          <p:nvPr>
            <p:ph type="title"/>
          </p:nvPr>
        </p:nvSpPr>
        <p:spPr>
          <a:xfrm>
            <a:off x="650239" y="130950"/>
            <a:ext cx="11704322" cy="2144890"/>
          </a:xfrm>
          <a:prstGeom prst="rect">
            <a:avLst/>
          </a:prstGeom>
        </p:spPr>
        <p:txBody>
          <a:bodyPr lIns="65023" tIns="65023" rIns="65023" bIns="65023">
            <a:noAutofit/>
          </a:bodyPr>
          <a:lstStyle>
            <a:lvl1pPr defTabSz="914400">
              <a:defRPr sz="6200">
                <a:latin typeface="Arial"/>
                <a:ea typeface="Arial"/>
                <a:cs typeface="Arial"/>
                <a:sym typeface="Arial"/>
              </a:defRPr>
            </a:lvl1pPr>
          </a:lstStyle>
          <a:p>
            <a:r>
              <a:t>Title Text</a:t>
            </a:r>
          </a:p>
        </p:txBody>
      </p:sp>
      <p:sp>
        <p:nvSpPr>
          <p:cNvPr id="128" name="Shape 128"/>
          <p:cNvSpPr>
            <a:spLocks noGrp="1"/>
          </p:cNvSpPr>
          <p:nvPr>
            <p:ph type="body" idx="1"/>
          </p:nvPr>
        </p:nvSpPr>
        <p:spPr>
          <a:xfrm>
            <a:off x="650239" y="2275839"/>
            <a:ext cx="11704322" cy="7477761"/>
          </a:xfrm>
          <a:prstGeom prst="rect">
            <a:avLst/>
          </a:prstGeom>
        </p:spPr>
        <p:txBody>
          <a:bodyPr lIns="65023" tIns="65023" rIns="65023" bIns="65023" anchor="t">
            <a:noAutofit/>
          </a:bodyPr>
          <a:lstStyle>
            <a:lvl1pPr marL="471487" indent="-471487" defTabSz="914400">
              <a:spcBef>
                <a:spcPts val="700"/>
              </a:spcBef>
              <a:buSzPct val="100000"/>
              <a:buChar char="»"/>
              <a:defRPr sz="4400">
                <a:latin typeface="Arial"/>
                <a:ea typeface="Arial"/>
                <a:cs typeface="Arial"/>
                <a:sym typeface="Arial"/>
              </a:defRPr>
            </a:lvl1pPr>
            <a:lvl2pPr marL="906235" indent="-449035" defTabSz="914400">
              <a:spcBef>
                <a:spcPts val="700"/>
              </a:spcBef>
              <a:buSzPct val="100000"/>
              <a:buChar char="–"/>
              <a:defRPr sz="4400">
                <a:latin typeface="Arial"/>
                <a:ea typeface="Arial"/>
                <a:cs typeface="Arial"/>
                <a:sym typeface="Arial"/>
              </a:defRPr>
            </a:lvl2pPr>
            <a:lvl3pPr indent="-419100" defTabSz="914400">
              <a:spcBef>
                <a:spcPts val="700"/>
              </a:spcBef>
              <a:buSzPct val="100000"/>
              <a:defRPr sz="4400">
                <a:latin typeface="Arial"/>
                <a:ea typeface="Arial"/>
                <a:cs typeface="Arial"/>
                <a:sym typeface="Arial"/>
              </a:defRPr>
            </a:lvl3pPr>
            <a:lvl4pPr marL="1874520" indent="-502920" defTabSz="914400">
              <a:spcBef>
                <a:spcPts val="700"/>
              </a:spcBef>
              <a:buSzPct val="100000"/>
              <a:buChar char="–"/>
              <a:defRPr sz="4400">
                <a:latin typeface="Arial"/>
                <a:ea typeface="Arial"/>
                <a:cs typeface="Arial"/>
                <a:sym typeface="Arial"/>
              </a:defRPr>
            </a:lvl4pPr>
            <a:lvl5pPr marL="2387600" indent="-558800" defTabSz="914400">
              <a:spcBef>
                <a:spcPts val="700"/>
              </a:spcBef>
              <a:buSzPct val="100000"/>
              <a:buChar char="»"/>
              <a:defRPr sz="4400">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135" name="Shape 135"/>
          <p:cNvSpPr>
            <a:spLocks noGrp="1"/>
          </p:cNvSpPr>
          <p:nvPr>
            <p:ph type="title"/>
          </p:nvPr>
        </p:nvSpPr>
        <p:spPr>
          <a:xfrm>
            <a:off x="1270000" y="1638300"/>
            <a:ext cx="10464800" cy="3302000"/>
          </a:xfrm>
          <a:prstGeom prst="rect">
            <a:avLst/>
          </a:prstGeom>
        </p:spPr>
        <p:txBody>
          <a:bodyPr anchor="b">
            <a:noAutofit/>
          </a:bodyPr>
          <a:lstStyle>
            <a:lvl1pPr>
              <a:defRPr sz="8400">
                <a:latin typeface="Gill Sans"/>
                <a:ea typeface="Gill Sans"/>
                <a:cs typeface="Gill Sans"/>
                <a:sym typeface="Gill Sans"/>
              </a:defRPr>
            </a:lvl1pPr>
          </a:lstStyle>
          <a:p>
            <a:r>
              <a:t>Title Text</a:t>
            </a:r>
          </a:p>
        </p:txBody>
      </p:sp>
      <p:sp>
        <p:nvSpPr>
          <p:cNvPr id="136" name="Shape 136"/>
          <p:cNvSpPr>
            <a:spLocks noGrp="1"/>
          </p:cNvSpPr>
          <p:nvPr>
            <p:ph type="body" sz="quarter" idx="1"/>
          </p:nvPr>
        </p:nvSpPr>
        <p:spPr>
          <a:xfrm>
            <a:off x="1270000" y="5029200"/>
            <a:ext cx="10464800" cy="1130300"/>
          </a:xfrm>
          <a:prstGeom prst="rect">
            <a:avLst/>
          </a:prstGeom>
        </p:spPr>
        <p:txBody>
          <a:bodyPr anchor="t">
            <a:noAutofit/>
          </a:bodyPr>
          <a:lstStyle>
            <a:lvl1pPr marL="0" indent="0" algn="ctr">
              <a:spcBef>
                <a:spcPts val="0"/>
              </a:spcBef>
              <a:buSzTx/>
              <a:buNone/>
              <a:defRPr>
                <a:latin typeface="Gill Sans"/>
                <a:ea typeface="Gill Sans"/>
                <a:cs typeface="Gill Sans"/>
                <a:sym typeface="Gill Sans"/>
              </a:defRPr>
            </a:lvl1pPr>
            <a:lvl2pPr marL="0" indent="0" algn="ctr">
              <a:spcBef>
                <a:spcPts val="0"/>
              </a:spcBef>
              <a:buSzTx/>
              <a:buNone/>
              <a:defRPr>
                <a:latin typeface="Gill Sans"/>
                <a:ea typeface="Gill Sans"/>
                <a:cs typeface="Gill Sans"/>
                <a:sym typeface="Gill Sans"/>
              </a:defRPr>
            </a:lvl2pPr>
            <a:lvl3pPr marL="0" indent="0" algn="ctr">
              <a:spcBef>
                <a:spcPts val="0"/>
              </a:spcBef>
              <a:buSzTx/>
              <a:buNone/>
              <a:defRPr>
                <a:latin typeface="Gill Sans"/>
                <a:ea typeface="Gill Sans"/>
                <a:cs typeface="Gill Sans"/>
                <a:sym typeface="Gill Sans"/>
              </a:defRPr>
            </a:lvl3pPr>
            <a:lvl4pPr marL="0" indent="0" algn="ctr">
              <a:spcBef>
                <a:spcPts val="0"/>
              </a:spcBef>
              <a:buSzTx/>
              <a:buNone/>
              <a:defRPr>
                <a:latin typeface="Gill Sans"/>
                <a:ea typeface="Gill Sans"/>
                <a:cs typeface="Gill Sans"/>
                <a:sym typeface="Gill Sans"/>
              </a:defRPr>
            </a:lvl4pPr>
            <a:lvl5pPr marL="0" indent="0" algn="ctr">
              <a:spcBef>
                <a:spcPts val="0"/>
              </a:spcBef>
              <a:buSzTx/>
              <a:buNone/>
              <a:defRPr>
                <a:latin typeface="Gill Sans"/>
                <a:ea typeface="Gill Sans"/>
                <a:cs typeface="Gill Sans"/>
                <a:sym typeface="Gill Sans"/>
              </a:defRPr>
            </a:lvl5pPr>
          </a:lstStyle>
          <a:p>
            <a:r>
              <a:t>Body Level One</a:t>
            </a:r>
          </a:p>
          <a:p>
            <a:pPr lvl="1"/>
            <a:r>
              <a:t>Body Level Two</a:t>
            </a:r>
          </a:p>
          <a:p>
            <a:pPr lvl="2"/>
            <a:r>
              <a:t>Body Level Three</a:t>
            </a:r>
          </a:p>
          <a:p>
            <a:pPr lvl="3"/>
            <a:r>
              <a:t>Body Level Four</a:t>
            </a:r>
          </a:p>
          <a:p>
            <a:pPr lvl="4"/>
            <a:r>
              <a:t>Body Level Five</a:t>
            </a:r>
          </a:p>
        </p:txBody>
      </p:sp>
      <p:sp>
        <p:nvSpPr>
          <p:cNvPr id="137" name="Shape 137"/>
          <p:cNvSpPr>
            <a:spLocks noGrp="1"/>
          </p:cNvSpPr>
          <p:nvPr>
            <p:ph type="sldNum" sz="quarter" idx="2"/>
          </p:nvPr>
        </p:nvSpPr>
        <p:spPr>
          <a:xfrm>
            <a:off x="6324600" y="9258300"/>
            <a:ext cx="342900" cy="368300"/>
          </a:xfrm>
          <a:prstGeom prst="rect">
            <a:avLst/>
          </a:prstGeom>
        </p:spPr>
        <p:txBody>
          <a:bodyPr/>
          <a:lstStyle>
            <a:lvl1pPr>
              <a:defRPr>
                <a:latin typeface="Gill Sans"/>
                <a:ea typeface="Gill Sans"/>
                <a:cs typeface="Gill Sans"/>
                <a:sym typeface="Gill Sans"/>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Shape 20"/>
          <p:cNvSpPr>
            <a:spLocks noGrp="1"/>
          </p:cNvSpPr>
          <p:nvPr>
            <p:ph type="pic" idx="13"/>
          </p:nvPr>
        </p:nvSpPr>
        <p:spPr>
          <a:xfrm>
            <a:off x="1606550" y="635000"/>
            <a:ext cx="9779000" cy="5918200"/>
          </a:xfrm>
          <a:prstGeom prst="rect">
            <a:avLst/>
          </a:prstGeom>
        </p:spPr>
        <p:txBody>
          <a:bodyPr lIns="91439" tIns="45719" rIns="91439" bIns="45719" anchor="t">
            <a:noAutofit/>
          </a:bodyPr>
          <a:lstStyle/>
          <a:p>
            <a:endParaRPr/>
          </a:p>
        </p:txBody>
      </p:sp>
      <p:sp>
        <p:nvSpPr>
          <p:cNvPr id="21" name="Shape 21"/>
          <p:cNvSpPr>
            <a:spLocks noGrp="1"/>
          </p:cNvSpPr>
          <p:nvPr>
            <p:ph type="title"/>
          </p:nvPr>
        </p:nvSpPr>
        <p:spPr>
          <a:xfrm>
            <a:off x="1270000" y="6718300"/>
            <a:ext cx="10464800" cy="1422400"/>
          </a:xfrm>
          <a:prstGeom prst="rect">
            <a:avLst/>
          </a:prstGeom>
        </p:spPr>
        <p:txBody>
          <a:bodyPr anchor="b"/>
          <a:lstStyle/>
          <a:p>
            <a:r>
              <a:t>Title Text</a:t>
            </a:r>
          </a:p>
        </p:txBody>
      </p:sp>
      <p:sp>
        <p:nvSpPr>
          <p:cNvPr id="22" name="Shape 22"/>
          <p:cNvSpPr>
            <a:spLocks noGrp="1"/>
          </p:cNvSpPr>
          <p:nvPr>
            <p:ph type="body" sz="quarter" idx="1"/>
          </p:nvPr>
        </p:nvSpPr>
        <p:spPr>
          <a:xfrm>
            <a:off x="1270000" y="8191500"/>
            <a:ext cx="10464800" cy="11303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Body Level One</a:t>
            </a:r>
          </a:p>
          <a:p>
            <a:pPr lvl="1"/>
            <a:r>
              <a:t>Body Level Two</a:t>
            </a:r>
          </a:p>
          <a:p>
            <a:pPr lvl="2"/>
            <a:r>
              <a:t>Body Level Three</a:t>
            </a:r>
          </a:p>
          <a:p>
            <a:pPr lvl="3"/>
            <a:r>
              <a:t>Body Level Four</a:t>
            </a:r>
          </a:p>
          <a:p>
            <a:pPr lvl="4"/>
            <a:r>
              <a:t>Body Level Five</a:t>
            </a:r>
          </a:p>
        </p:txBody>
      </p:sp>
      <p:sp>
        <p:nvSpPr>
          <p:cNvPr id="23" name="Shape 23"/>
          <p:cNvSpPr>
            <a:spLocks noGrp="1"/>
          </p:cNvSpPr>
          <p:nvPr>
            <p:ph type="sldNum" sz="quarter" idx="2"/>
          </p:nvPr>
        </p:nvSpPr>
        <p:spPr>
          <a:xfrm>
            <a:off x="6311798" y="9245600"/>
            <a:ext cx="368504" cy="3810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Shape 30"/>
          <p:cNvSpPr>
            <a:spLocks noGrp="1"/>
          </p:cNvSpPr>
          <p:nvPr>
            <p:ph type="title"/>
          </p:nvPr>
        </p:nvSpPr>
        <p:spPr>
          <a:xfrm>
            <a:off x="1270000" y="3225800"/>
            <a:ext cx="10464800" cy="3302000"/>
          </a:xfrm>
          <a:prstGeom prst="rect">
            <a:avLst/>
          </a:prstGeom>
        </p:spPr>
        <p:txBody>
          <a:bodyPr/>
          <a:lstStyle/>
          <a:p>
            <a:r>
              <a:t>Title Text</a:t>
            </a:r>
          </a:p>
        </p:txBody>
      </p:sp>
      <p:sp>
        <p:nvSpPr>
          <p:cNvPr id="31" name="Shape 3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Shape 38"/>
          <p:cNvSpPr>
            <a:spLocks noGrp="1"/>
          </p:cNvSpPr>
          <p:nvPr>
            <p:ph type="pic" sz="half" idx="13"/>
          </p:nvPr>
        </p:nvSpPr>
        <p:spPr>
          <a:xfrm>
            <a:off x="6718300" y="635000"/>
            <a:ext cx="5334000" cy="8229600"/>
          </a:xfrm>
          <a:prstGeom prst="rect">
            <a:avLst/>
          </a:prstGeom>
        </p:spPr>
        <p:txBody>
          <a:bodyPr lIns="91439" tIns="45719" rIns="91439" bIns="45719" anchor="t">
            <a:noAutofit/>
          </a:bodyPr>
          <a:lstStyle/>
          <a:p>
            <a:endParaRPr/>
          </a:p>
        </p:txBody>
      </p:sp>
      <p:sp>
        <p:nvSpPr>
          <p:cNvPr id="39" name="Shape 39"/>
          <p:cNvSpPr>
            <a:spLocks noGrp="1"/>
          </p:cNvSpPr>
          <p:nvPr>
            <p:ph type="title"/>
          </p:nvPr>
        </p:nvSpPr>
        <p:spPr>
          <a:xfrm>
            <a:off x="952500" y="635000"/>
            <a:ext cx="5334000" cy="3987800"/>
          </a:xfrm>
          <a:prstGeom prst="rect">
            <a:avLst/>
          </a:prstGeom>
        </p:spPr>
        <p:txBody>
          <a:bodyPr anchor="b"/>
          <a:lstStyle>
            <a:lvl1pPr>
              <a:defRPr sz="6000"/>
            </a:lvl1pPr>
          </a:lstStyle>
          <a:p>
            <a:r>
              <a:t>Title Text</a:t>
            </a:r>
          </a:p>
        </p:txBody>
      </p:sp>
      <p:sp>
        <p:nvSpPr>
          <p:cNvPr id="40" name="Shape 40"/>
          <p:cNvSpPr>
            <a:spLocks noGrp="1"/>
          </p:cNvSpPr>
          <p:nvPr>
            <p:ph type="body" sz="quarter" idx="1"/>
          </p:nvPr>
        </p:nvSpPr>
        <p:spPr>
          <a:xfrm>
            <a:off x="952500" y="4762500"/>
            <a:ext cx="5334000" cy="41021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Body Level One</a:t>
            </a:r>
          </a:p>
          <a:p>
            <a:pPr lvl="1"/>
            <a:r>
              <a:t>Body Level Two</a:t>
            </a:r>
          </a:p>
          <a:p>
            <a:pPr lvl="2"/>
            <a:r>
              <a:t>Body Level Three</a:t>
            </a:r>
          </a:p>
          <a:p>
            <a:pPr lvl="3"/>
            <a:r>
              <a:t>Body Level Four</a:t>
            </a:r>
          </a:p>
          <a:p>
            <a:pPr lvl="4"/>
            <a:r>
              <a:t>Body Level Five</a:t>
            </a:r>
          </a:p>
        </p:txBody>
      </p:sp>
      <p:sp>
        <p:nvSpPr>
          <p:cNvPr id="41" name="Shape 4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Shape 48"/>
          <p:cNvSpPr>
            <a:spLocks noGrp="1"/>
          </p:cNvSpPr>
          <p:nvPr>
            <p:ph type="title"/>
          </p:nvPr>
        </p:nvSpPr>
        <p:spPr>
          <a:prstGeom prst="rect">
            <a:avLst/>
          </a:prstGeom>
        </p:spPr>
        <p:txBody>
          <a:bodyPr/>
          <a:lstStyle/>
          <a:p>
            <a:r>
              <a:t>Title Text</a:t>
            </a:r>
          </a:p>
        </p:txBody>
      </p:sp>
      <p:sp>
        <p:nvSpPr>
          <p:cNvPr id="49" name="Shape 49"/>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Shape 56"/>
          <p:cNvSpPr>
            <a:spLocks noGrp="1"/>
          </p:cNvSpPr>
          <p:nvPr>
            <p:ph type="title"/>
          </p:nvPr>
        </p:nvSpPr>
        <p:spPr>
          <a:prstGeom prst="rect">
            <a:avLst/>
          </a:prstGeom>
        </p:spPr>
        <p:txBody>
          <a:bodyPr/>
          <a:lstStyle/>
          <a:p>
            <a:r>
              <a:t>Title Text</a:t>
            </a:r>
          </a:p>
        </p:txBody>
      </p:sp>
      <p:sp>
        <p:nvSpPr>
          <p:cNvPr id="57" name="Shape 57"/>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hape 5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Shape 65"/>
          <p:cNvSpPr>
            <a:spLocks noGrp="1"/>
          </p:cNvSpPr>
          <p:nvPr>
            <p:ph type="pic" sz="half" idx="13"/>
          </p:nvPr>
        </p:nvSpPr>
        <p:spPr>
          <a:xfrm>
            <a:off x="6718300" y="2603500"/>
            <a:ext cx="5334000" cy="6286500"/>
          </a:xfrm>
          <a:prstGeom prst="rect">
            <a:avLst/>
          </a:prstGeom>
        </p:spPr>
        <p:txBody>
          <a:bodyPr lIns="91439" tIns="45719" rIns="91439" bIns="45719" anchor="t">
            <a:noAutofit/>
          </a:bodyPr>
          <a:lstStyle/>
          <a:p>
            <a:endParaRPr/>
          </a:p>
        </p:txBody>
      </p:sp>
      <p:sp>
        <p:nvSpPr>
          <p:cNvPr id="66" name="Shape 66"/>
          <p:cNvSpPr>
            <a:spLocks noGrp="1"/>
          </p:cNvSpPr>
          <p:nvPr>
            <p:ph type="title"/>
          </p:nvPr>
        </p:nvSpPr>
        <p:spPr>
          <a:prstGeom prst="rect">
            <a:avLst/>
          </a:prstGeom>
        </p:spPr>
        <p:txBody>
          <a:bodyPr/>
          <a:lstStyle/>
          <a:p>
            <a:r>
              <a:t>Title Text</a:t>
            </a:r>
          </a:p>
        </p:txBody>
      </p:sp>
      <p:sp>
        <p:nvSpPr>
          <p:cNvPr id="67" name="Shape 67"/>
          <p:cNvSpPr>
            <a:spLocks noGrp="1"/>
          </p:cNvSpPr>
          <p:nvPr>
            <p:ph type="body" sz="half" idx="1"/>
          </p:nvPr>
        </p:nvSpPr>
        <p:spPr>
          <a:xfrm>
            <a:off x="952500" y="26035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r>
              <a:t>Body Level One</a:t>
            </a:r>
          </a:p>
          <a:p>
            <a:pPr lvl="1"/>
            <a:r>
              <a:t>Body Level Two</a:t>
            </a:r>
          </a:p>
          <a:p>
            <a:pPr lvl="2"/>
            <a:r>
              <a:t>Body Level Three</a:t>
            </a:r>
          </a:p>
          <a:p>
            <a:pPr lvl="3"/>
            <a:r>
              <a:t>Body Level Four</a:t>
            </a:r>
          </a:p>
          <a:p>
            <a:pPr lvl="4"/>
            <a:r>
              <a:t>Body Level Five</a:t>
            </a:r>
          </a:p>
        </p:txBody>
      </p:sp>
      <p:sp>
        <p:nvSpPr>
          <p:cNvPr id="68" name="Shape 6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Shape 75"/>
          <p:cNvSpPr>
            <a:spLocks noGrp="1"/>
          </p:cNvSpPr>
          <p:nvPr>
            <p:ph type="body" idx="1"/>
          </p:nvPr>
        </p:nvSpPr>
        <p:spPr>
          <a:xfrm>
            <a:off x="952500" y="1270000"/>
            <a:ext cx="11099800" cy="72136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6" name="Shape 7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Shape 83"/>
          <p:cNvSpPr>
            <a:spLocks noGrp="1"/>
          </p:cNvSpPr>
          <p:nvPr>
            <p:ph type="pic" sz="half" idx="13"/>
          </p:nvPr>
        </p:nvSpPr>
        <p:spPr>
          <a:xfrm>
            <a:off x="952500" y="889000"/>
            <a:ext cx="5334000" cy="7975600"/>
          </a:xfrm>
          <a:prstGeom prst="rect">
            <a:avLst/>
          </a:prstGeom>
        </p:spPr>
        <p:txBody>
          <a:bodyPr lIns="91439" tIns="45719" rIns="91439" bIns="45719" anchor="t">
            <a:noAutofit/>
          </a:bodyPr>
          <a:lstStyle/>
          <a:p>
            <a:endParaRPr/>
          </a:p>
        </p:txBody>
      </p:sp>
      <p:sp>
        <p:nvSpPr>
          <p:cNvPr id="84" name="Shape 84"/>
          <p:cNvSpPr>
            <a:spLocks noGrp="1"/>
          </p:cNvSpPr>
          <p:nvPr>
            <p:ph type="pic" sz="quarter" idx="14"/>
          </p:nvPr>
        </p:nvSpPr>
        <p:spPr>
          <a:xfrm>
            <a:off x="6718300" y="5092700"/>
            <a:ext cx="5334000" cy="3771900"/>
          </a:xfrm>
          <a:prstGeom prst="rect">
            <a:avLst/>
          </a:prstGeom>
        </p:spPr>
        <p:txBody>
          <a:bodyPr lIns="91439" tIns="45719" rIns="91439" bIns="45719" anchor="t">
            <a:noAutofit/>
          </a:bodyPr>
          <a:lstStyle/>
          <a:p>
            <a:endParaRPr/>
          </a:p>
        </p:txBody>
      </p:sp>
      <p:sp>
        <p:nvSpPr>
          <p:cNvPr id="85" name="Shape 85"/>
          <p:cNvSpPr>
            <a:spLocks noGrp="1"/>
          </p:cNvSpPr>
          <p:nvPr>
            <p:ph type="pic" sz="quarter" idx="15"/>
          </p:nvPr>
        </p:nvSpPr>
        <p:spPr>
          <a:xfrm>
            <a:off x="6724518" y="889000"/>
            <a:ext cx="5334001" cy="3771900"/>
          </a:xfrm>
          <a:prstGeom prst="rect">
            <a:avLst/>
          </a:prstGeom>
        </p:spPr>
        <p:txBody>
          <a:bodyPr lIns="91439" tIns="45719" rIns="91439" bIns="45719" anchor="t">
            <a:noAutofit/>
          </a:bodyPr>
          <a:lstStyle/>
          <a:p>
            <a:endParaRPr/>
          </a:p>
        </p:txBody>
      </p:sp>
      <p:sp>
        <p:nvSpPr>
          <p:cNvPr id="86" name="Shape 8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952500" y="4445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r>
              <a:t>Title Text</a:t>
            </a:r>
          </a:p>
        </p:txBody>
      </p:sp>
      <p:sp>
        <p:nvSpPr>
          <p:cNvPr id="3" name="Shape 3"/>
          <p:cNvSpPr>
            <a:spLocks noGrp="1"/>
          </p:cNvSpPr>
          <p:nvPr>
            <p:ph type="body" idx="1"/>
          </p:nvPr>
        </p:nvSpPr>
        <p:spPr>
          <a:xfrm>
            <a:off x="952500" y="26035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hape 4"/>
          <p:cNvSpPr>
            <a:spLocks noGrp="1"/>
          </p:cNvSpPr>
          <p:nvPr>
            <p:ph type="sldNum" sz="quarter" idx="2"/>
          </p:nvPr>
        </p:nvSpPr>
        <p:spPr>
          <a:xfrm>
            <a:off x="6311798" y="9251950"/>
            <a:ext cx="368504" cy="381000"/>
          </a:xfrm>
          <a:prstGeom prst="rect">
            <a:avLst/>
          </a:prstGeom>
          <a:ln w="12700">
            <a:miter lim="400000"/>
          </a:ln>
        </p:spPr>
        <p:txBody>
          <a:bodyPr wrap="none" lIns="50800" tIns="50800" rIns="50800" bIns="50800">
            <a:spAutoFit/>
          </a:bodyPr>
          <a:lstStyle>
            <a:lvl1pPr>
              <a:defRPr sz="18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9pPr>
    </p:titleStyle>
    <p:bodyStyle>
      <a:lvl1pPr marL="444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1pPr>
      <a:lvl2pPr marL="889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2pPr>
      <a:lvl3pPr marL="1333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3pPr>
      <a:lvl4pPr marL="1778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4pPr>
      <a:lvl5pPr marL="2222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5pPr>
      <a:lvl6pPr marL="2667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6pPr>
      <a:lvl7pPr marL="3111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7pPr>
      <a:lvl8pPr marL="3556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8pPr>
      <a:lvl9pPr marL="4000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tif"/><Relationship Id="rId5" Type="http://schemas.openxmlformats.org/officeDocument/2006/relationships/image" Target="../media/image22.jpeg"/><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jpeg"/><Relationship Id="rId1" Type="http://schemas.openxmlformats.org/officeDocument/2006/relationships/slideLayout" Target="../slideLayouts/slideLayout13.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17.png"/></Relationships>
</file>

<file path=ppt/slides/_rels/slide18.xml.rels><?xml version="1.0" encoding="UTF-8" standalone="yes"?>
<Relationships xmlns="http://schemas.openxmlformats.org/package/2006/relationships"><Relationship Id="rId11" Type="http://schemas.openxmlformats.org/officeDocument/2006/relationships/image" Target="../media/image33.png"/><Relationship Id="rId12" Type="http://schemas.openxmlformats.org/officeDocument/2006/relationships/image" Target="../media/image34.png"/><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28.png"/><Relationship Id="rId7" Type="http://schemas.openxmlformats.org/officeDocument/2006/relationships/image" Target="../media/image29.png"/><Relationship Id="rId8" Type="http://schemas.openxmlformats.org/officeDocument/2006/relationships/image" Target="../media/image30.png"/><Relationship Id="rId9" Type="http://schemas.openxmlformats.org/officeDocument/2006/relationships/image" Target="../media/image31.png"/><Relationship Id="rId10" Type="http://schemas.openxmlformats.org/officeDocument/2006/relationships/image" Target="../media/image32.png"/></Relationships>
</file>

<file path=ppt/slides/_rels/slide19.xml.rels><?xml version="1.0" encoding="UTF-8" standalone="yes"?>
<Relationships xmlns="http://schemas.openxmlformats.org/package/2006/relationships"><Relationship Id="rId11" Type="http://schemas.openxmlformats.org/officeDocument/2006/relationships/image" Target="../media/image31.png"/><Relationship Id="rId12" Type="http://schemas.openxmlformats.org/officeDocument/2006/relationships/image" Target="../media/image29.png"/><Relationship Id="rId13" Type="http://schemas.openxmlformats.org/officeDocument/2006/relationships/image" Target="../media/image26.png"/><Relationship Id="rId14" Type="http://schemas.openxmlformats.org/officeDocument/2006/relationships/image" Target="../media/image34.png"/><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35.png"/><Relationship Id="rId4" Type="http://schemas.openxmlformats.org/officeDocument/2006/relationships/image" Target="../media/image9.jpeg"/><Relationship Id="rId5" Type="http://schemas.openxmlformats.org/officeDocument/2006/relationships/image" Target="../media/image25.png"/><Relationship Id="rId6" Type="http://schemas.openxmlformats.org/officeDocument/2006/relationships/image" Target="../media/image27.png"/><Relationship Id="rId7" Type="http://schemas.openxmlformats.org/officeDocument/2006/relationships/image" Target="../media/image28.png"/><Relationship Id="rId8" Type="http://schemas.openxmlformats.org/officeDocument/2006/relationships/image" Target="../media/image30.png"/><Relationship Id="rId9" Type="http://schemas.openxmlformats.org/officeDocument/2006/relationships/image" Target="../media/image33.png"/><Relationship Id="rId10"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png"/><Relationship Id="rId5" Type="http://schemas.openxmlformats.org/officeDocument/2006/relationships/image" Target="../media/image6.png"/><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 Id="rId3" Type="http://schemas.openxmlformats.org/officeDocument/2006/relationships/image" Target="../media/image36.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 Id="rId3"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4" Type="http://schemas.openxmlformats.org/officeDocument/2006/relationships/image" Target="../media/image39.png"/><Relationship Id="rId5" Type="http://schemas.openxmlformats.org/officeDocument/2006/relationships/image" Target="../media/image40.png"/><Relationship Id="rId6" Type="http://schemas.openxmlformats.org/officeDocument/2006/relationships/image" Target="../media/image41.png"/><Relationship Id="rId1" Type="http://schemas.openxmlformats.org/officeDocument/2006/relationships/slideLayout" Target="../slideLayouts/slideLayout6.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4" Type="http://schemas.openxmlformats.org/officeDocument/2006/relationships/image" Target="../media/image43.png"/><Relationship Id="rId5" Type="http://schemas.openxmlformats.org/officeDocument/2006/relationships/image" Target="../media/image44.png"/><Relationship Id="rId1" Type="http://schemas.openxmlformats.org/officeDocument/2006/relationships/slideLayout" Target="../slideLayouts/slideLayout6.xml"/><Relationship Id="rId2"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4" Type="http://schemas.openxmlformats.org/officeDocument/2006/relationships/image" Target="../media/image43.png"/><Relationship Id="rId1" Type="http://schemas.openxmlformats.org/officeDocument/2006/relationships/slideLayout" Target="../slideLayouts/slideLayout6.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4.xml"/><Relationship Id="rId3"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4" Type="http://schemas.openxmlformats.org/officeDocument/2006/relationships/image" Target="../media/image47.png"/><Relationship Id="rId1" Type="http://schemas.openxmlformats.org/officeDocument/2006/relationships/slideLayout" Target="../slideLayouts/slideLayout13.xml"/><Relationship Id="rId2"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4" Type="http://schemas.openxmlformats.org/officeDocument/2006/relationships/image" Target="../media/image49.png"/><Relationship Id="rId1" Type="http://schemas.openxmlformats.org/officeDocument/2006/relationships/slideLayout" Target="../slideLayouts/slideLayout13.xml"/><Relationship Id="rId2"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4" Type="http://schemas.openxmlformats.org/officeDocument/2006/relationships/image" Target="../media/image51.png"/><Relationship Id="rId1" Type="http://schemas.openxmlformats.org/officeDocument/2006/relationships/slideLayout" Target="../slideLayouts/slideLayout6.xml"/><Relationship Id="rId2"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11" Type="http://schemas.openxmlformats.org/officeDocument/2006/relationships/image" Target="../media/image33.png"/><Relationship Id="rId12" Type="http://schemas.openxmlformats.org/officeDocument/2006/relationships/image" Target="../media/image34.png"/><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28.png"/><Relationship Id="rId7" Type="http://schemas.openxmlformats.org/officeDocument/2006/relationships/image" Target="../media/image29.png"/><Relationship Id="rId8" Type="http://schemas.openxmlformats.org/officeDocument/2006/relationships/image" Target="../media/image30.png"/><Relationship Id="rId9" Type="http://schemas.openxmlformats.org/officeDocument/2006/relationships/image" Target="../media/image31.png"/><Relationship Id="rId10" Type="http://schemas.openxmlformats.org/officeDocument/2006/relationships/image" Target="../media/image3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7.jpeg"/></Relationships>
</file>

<file path=ppt/slides/_rels/slide30.xml.rels><?xml version="1.0" encoding="UTF-8" standalone="yes"?>
<Relationships xmlns="http://schemas.openxmlformats.org/package/2006/relationships"><Relationship Id="rId11" Type="http://schemas.openxmlformats.org/officeDocument/2006/relationships/image" Target="../media/image29.png"/><Relationship Id="rId12" Type="http://schemas.openxmlformats.org/officeDocument/2006/relationships/image" Target="../media/image26.png"/><Relationship Id="rId13" Type="http://schemas.openxmlformats.org/officeDocument/2006/relationships/image" Target="../media/image34.png"/><Relationship Id="rId1" Type="http://schemas.openxmlformats.org/officeDocument/2006/relationships/slideLayout" Target="../slideLayouts/slideLayout6.xml"/><Relationship Id="rId2" Type="http://schemas.openxmlformats.org/officeDocument/2006/relationships/image" Target="../media/image35.png"/><Relationship Id="rId3" Type="http://schemas.openxmlformats.org/officeDocument/2006/relationships/image" Target="../media/image9.jpeg"/><Relationship Id="rId4" Type="http://schemas.openxmlformats.org/officeDocument/2006/relationships/image" Target="../media/image25.png"/><Relationship Id="rId5" Type="http://schemas.openxmlformats.org/officeDocument/2006/relationships/image" Target="../media/image27.png"/><Relationship Id="rId6" Type="http://schemas.openxmlformats.org/officeDocument/2006/relationships/image" Target="../media/image28.png"/><Relationship Id="rId7" Type="http://schemas.openxmlformats.org/officeDocument/2006/relationships/image" Target="../media/image30.png"/><Relationship Id="rId8" Type="http://schemas.openxmlformats.org/officeDocument/2006/relationships/image" Target="../media/image33.png"/><Relationship Id="rId9" Type="http://schemas.openxmlformats.org/officeDocument/2006/relationships/image" Target="../media/image32.png"/><Relationship Id="rId10" Type="http://schemas.openxmlformats.org/officeDocument/2006/relationships/image" Target="../media/image3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1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52.ti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1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1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5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1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9.jpeg"/><Relationship Id="rId5" Type="http://schemas.openxmlformats.org/officeDocument/2006/relationships/image" Target="../media/image10.png"/><Relationship Id="rId6" Type="http://schemas.openxmlformats.org/officeDocument/2006/relationships/image" Target="../media/image11.jpeg"/><Relationship Id="rId7" Type="http://schemas.openxmlformats.org/officeDocument/2006/relationships/image" Target="../media/image12.jpeg"/><Relationship Id="rId8" Type="http://schemas.openxmlformats.org/officeDocument/2006/relationships/image" Target="../media/image13.jpeg"/><Relationship Id="rId9" Type="http://schemas.openxmlformats.org/officeDocument/2006/relationships/image" Target="../media/image14.jpeg"/><Relationship Id="rId10" Type="http://schemas.openxmlformats.org/officeDocument/2006/relationships/image" Target="../media/image15.jpeg"/><Relationship Id="rId11" Type="http://schemas.openxmlformats.org/officeDocument/2006/relationships/image" Target="../media/image16.jpeg"/><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 name="pasted-image.png"/>
          <p:cNvPicPr>
            <a:picLocks noChangeAspect="1"/>
          </p:cNvPicPr>
          <p:nvPr/>
        </p:nvPicPr>
        <p:blipFill>
          <a:blip r:embed="rId3">
            <a:extLst/>
          </a:blip>
          <a:stretch>
            <a:fillRect/>
          </a:stretch>
        </p:blipFill>
        <p:spPr>
          <a:xfrm>
            <a:off x="1509021" y="384554"/>
            <a:ext cx="6684758" cy="9009892"/>
          </a:xfrm>
          <a:prstGeom prst="rect">
            <a:avLst/>
          </a:prstGeom>
          <a:ln w="12700">
            <a:miter lim="400000"/>
          </a:ln>
        </p:spPr>
      </p:pic>
      <p:pic>
        <p:nvPicPr>
          <p:cNvPr id="147" name="Ant U Logo-UCONN_final.pdf"/>
          <p:cNvPicPr>
            <a:picLocks noChangeAspect="1"/>
          </p:cNvPicPr>
          <p:nvPr/>
        </p:nvPicPr>
        <p:blipFill>
          <a:blip r:embed="rId4">
            <a:extLst/>
          </a:blip>
          <a:stretch>
            <a:fillRect/>
          </a:stretch>
        </p:blipFill>
        <p:spPr>
          <a:xfrm>
            <a:off x="9290860" y="2520025"/>
            <a:ext cx="2399476" cy="4713550"/>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Shape 266"/>
          <p:cNvSpPr/>
          <p:nvPr/>
        </p:nvSpPr>
        <p:spPr>
          <a:xfrm>
            <a:off x="3509243" y="115923"/>
            <a:ext cx="5986314" cy="711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000">
                <a:latin typeface="Helvetica"/>
                <a:ea typeface="Helvetica"/>
                <a:cs typeface="Helvetica"/>
                <a:sym typeface="Helvetica"/>
              </a:defRPr>
            </a:lvl1pPr>
          </a:lstStyle>
          <a:p>
            <a:r>
              <a:t>Army ants &amp; their “guests”</a:t>
            </a:r>
          </a:p>
        </p:txBody>
      </p:sp>
      <p:pic>
        <p:nvPicPr>
          <p:cNvPr id="267" name="  Body_Fig1_orig.pdf"/>
          <p:cNvPicPr>
            <a:picLocks noChangeAspect="1"/>
          </p:cNvPicPr>
          <p:nvPr/>
        </p:nvPicPr>
        <p:blipFill>
          <a:blip r:embed="rId3">
            <a:extLst/>
          </a:blip>
          <a:stretch>
            <a:fillRect/>
          </a:stretch>
        </p:blipFill>
        <p:spPr>
          <a:xfrm>
            <a:off x="646107" y="968308"/>
            <a:ext cx="11712586" cy="8549530"/>
          </a:xfrm>
          <a:prstGeom prst="rect">
            <a:avLst/>
          </a:prstGeom>
          <a:ln w="12700">
            <a:miter lim="400000"/>
          </a:ln>
        </p:spPr>
      </p:pic>
      <p:grpSp>
        <p:nvGrpSpPr>
          <p:cNvPr id="271" name="Group 271"/>
          <p:cNvGrpSpPr/>
          <p:nvPr/>
        </p:nvGrpSpPr>
        <p:grpSpPr>
          <a:xfrm>
            <a:off x="533400" y="822169"/>
            <a:ext cx="11051117" cy="8634196"/>
            <a:chOff x="0" y="0"/>
            <a:chExt cx="11051116" cy="8634194"/>
          </a:xfrm>
        </p:grpSpPr>
        <p:sp>
          <p:nvSpPr>
            <p:cNvPr id="268" name="Shape 268"/>
            <p:cNvSpPr/>
            <p:nvPr/>
          </p:nvSpPr>
          <p:spPr>
            <a:xfrm>
              <a:off x="0" y="0"/>
              <a:ext cx="6633898" cy="6156836"/>
            </a:xfrm>
            <a:prstGeom prst="rect">
              <a:avLst/>
            </a:prstGeom>
            <a:solidFill>
              <a:srgbClr val="A6AAA9">
                <a:alpha val="68001"/>
              </a:srgbClr>
            </a:solidFill>
            <a:ln w="12700" cap="flat">
              <a:noFill/>
              <a:miter lim="400000"/>
            </a:ln>
            <a:effectLst/>
          </p:spPr>
          <p:txBody>
            <a:bodyPr wrap="square" lIns="50800" tIns="50800" rIns="50800" bIns="50800" numCol="1" anchor="ctr">
              <a:noAutofit/>
            </a:bodyPr>
            <a:lstStyle/>
            <a:p>
              <a:pPr>
                <a:defRPr sz="2400">
                  <a:solidFill>
                    <a:srgbClr val="FFFFFF"/>
                  </a:solidFill>
                </a:defRPr>
              </a:pPr>
              <a:endParaRPr/>
            </a:p>
          </p:txBody>
        </p:sp>
        <p:sp>
          <p:nvSpPr>
            <p:cNvPr id="269" name="Shape 269"/>
            <p:cNvSpPr/>
            <p:nvPr/>
          </p:nvSpPr>
          <p:spPr>
            <a:xfrm>
              <a:off x="0" y="6134959"/>
              <a:ext cx="6633898" cy="2499236"/>
            </a:xfrm>
            <a:prstGeom prst="rect">
              <a:avLst/>
            </a:prstGeom>
            <a:solidFill>
              <a:srgbClr val="A6AAA9">
                <a:alpha val="68001"/>
              </a:srgbClr>
            </a:solidFill>
            <a:ln w="12700" cap="flat">
              <a:noFill/>
              <a:miter lim="400000"/>
            </a:ln>
            <a:effectLst/>
          </p:spPr>
          <p:txBody>
            <a:bodyPr wrap="square" lIns="50800" tIns="50800" rIns="50800" bIns="50800" numCol="1" anchor="ctr">
              <a:noAutofit/>
            </a:bodyPr>
            <a:lstStyle/>
            <a:p>
              <a:pPr>
                <a:defRPr sz="2400">
                  <a:solidFill>
                    <a:srgbClr val="FFFFFF"/>
                  </a:solidFill>
                </a:defRPr>
              </a:pPr>
              <a:endParaRPr/>
            </a:p>
          </p:txBody>
        </p:sp>
        <p:sp>
          <p:nvSpPr>
            <p:cNvPr id="270" name="Shape 270"/>
            <p:cNvSpPr/>
            <p:nvPr/>
          </p:nvSpPr>
          <p:spPr>
            <a:xfrm>
              <a:off x="6629400" y="6202674"/>
              <a:ext cx="4421717" cy="243152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close/>
                </a:path>
              </a:pathLst>
            </a:custGeom>
            <a:solidFill>
              <a:srgbClr val="A6AAA9">
                <a:alpha val="68000"/>
              </a:srgbClr>
            </a:solidFill>
            <a:ln w="12700" cap="flat">
              <a:noFill/>
              <a:miter lim="400000"/>
            </a:ln>
            <a:effectLst/>
          </p:spPr>
          <p:txBody>
            <a:bodyPr wrap="square" lIns="50800" tIns="50800" rIns="50800" bIns="50800" numCol="1" anchor="ctr">
              <a:noAutofit/>
            </a:bodyPr>
            <a:lstStyle/>
            <a:p>
              <a:pPr>
                <a:defRPr sz="2400">
                  <a:solidFill>
                    <a:srgbClr val="FFFFFF"/>
                  </a:solidFill>
                </a:defRPr>
              </a:pPr>
              <a:endParaRP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 name="Shape 273"/>
          <p:cNvSpPr/>
          <p:nvPr/>
        </p:nvSpPr>
        <p:spPr>
          <a:xfrm rot="11073393">
            <a:off x="8428189" y="3571335"/>
            <a:ext cx="1659732" cy="3668296"/>
          </a:xfrm>
          <a:prstGeom prst="ellipse">
            <a:avLst/>
          </a:prstGeom>
          <a:ln w="38100">
            <a:solidFill>
              <a:srgbClr val="FF2600"/>
            </a:solidFill>
            <a:miter lim="400000"/>
          </a:ln>
          <a:effectLst>
            <a:outerShdw blurRad="38100" dist="25400" dir="5400000" rotWithShape="0">
              <a:srgbClr val="000000">
                <a:alpha val="50000"/>
              </a:srgbClr>
            </a:outerShdw>
          </a:effectLst>
        </p:spPr>
        <p:txBody>
          <a:bodyPr lIns="50800" tIns="50800" rIns="50800" bIns="50800" anchor="ctr"/>
          <a:lstStyle/>
          <a:p>
            <a:pPr>
              <a:defRPr sz="2400">
                <a:solidFill>
                  <a:srgbClr val="FFFFFF"/>
                </a:solidFill>
              </a:defRPr>
            </a:pPr>
            <a:endParaRPr/>
          </a:p>
        </p:txBody>
      </p:sp>
      <p:grpSp>
        <p:nvGrpSpPr>
          <p:cNvPr id="278" name="Group 278"/>
          <p:cNvGrpSpPr/>
          <p:nvPr/>
        </p:nvGrpSpPr>
        <p:grpSpPr>
          <a:xfrm>
            <a:off x="3033881" y="528041"/>
            <a:ext cx="6937038" cy="9081272"/>
            <a:chOff x="0" y="0"/>
            <a:chExt cx="6937037" cy="9081270"/>
          </a:xfrm>
        </p:grpSpPr>
        <p:grpSp>
          <p:nvGrpSpPr>
            <p:cNvPr id="276" name="Group 276"/>
            <p:cNvGrpSpPr/>
            <p:nvPr/>
          </p:nvGrpSpPr>
          <p:grpSpPr>
            <a:xfrm>
              <a:off x="0" y="0"/>
              <a:ext cx="6937038" cy="8996959"/>
              <a:chOff x="0" y="0"/>
              <a:chExt cx="6937037" cy="8996958"/>
            </a:xfrm>
          </p:grpSpPr>
          <p:pic>
            <p:nvPicPr>
              <p:cNvPr id="274" name="  Body_Fig1_orig.pdf"/>
              <p:cNvPicPr>
                <a:picLocks noChangeAspect="1"/>
              </p:cNvPicPr>
              <p:nvPr/>
            </p:nvPicPr>
            <p:blipFill>
              <a:blip r:embed="rId3">
                <a:extLst/>
              </a:blip>
              <a:srcRect l="55633" b="18978"/>
              <a:stretch>
                <a:fillRect/>
              </a:stretch>
            </p:blipFill>
            <p:spPr>
              <a:xfrm>
                <a:off x="215338" y="0"/>
                <a:ext cx="6721700" cy="8960085"/>
              </a:xfrm>
              <a:prstGeom prst="rect">
                <a:avLst/>
              </a:prstGeom>
              <a:ln w="12700" cap="flat">
                <a:noFill/>
                <a:miter lim="400000"/>
              </a:ln>
              <a:effectLst/>
            </p:spPr>
          </p:pic>
          <p:sp>
            <p:nvSpPr>
              <p:cNvPr id="275" name="Shape 275"/>
              <p:cNvSpPr/>
              <p:nvPr/>
            </p:nvSpPr>
            <p:spPr>
              <a:xfrm>
                <a:off x="0" y="8214684"/>
                <a:ext cx="782274" cy="782275"/>
              </a:xfrm>
              <a:prstGeom prst="rect">
                <a:avLst/>
              </a:prstGeom>
              <a:solidFill>
                <a:srgbClr val="FFFFFF"/>
              </a:solidFill>
              <a:ln w="12700" cap="flat">
                <a:noFill/>
                <a:miter lim="400000"/>
              </a:ln>
              <a:effectLst/>
            </p:spPr>
            <p:txBody>
              <a:bodyPr wrap="square" lIns="50800" tIns="50800" rIns="50800" bIns="50800" numCol="1" anchor="ctr">
                <a:noAutofit/>
              </a:bodyPr>
              <a:lstStyle/>
              <a:p>
                <a:pPr>
                  <a:defRPr sz="2400">
                    <a:solidFill>
                      <a:srgbClr val="FFFFFF"/>
                    </a:solidFill>
                  </a:defRPr>
                </a:pPr>
                <a:endParaRPr/>
              </a:p>
            </p:txBody>
          </p:sp>
        </p:grpSp>
        <p:sp>
          <p:nvSpPr>
            <p:cNvPr id="277" name="Shape 277"/>
            <p:cNvSpPr/>
            <p:nvPr/>
          </p:nvSpPr>
          <p:spPr>
            <a:xfrm rot="1740000">
              <a:off x="41495" y="8382989"/>
              <a:ext cx="2268274" cy="158370"/>
            </a:xfrm>
            <a:prstGeom prst="rect">
              <a:avLst/>
            </a:prstGeom>
            <a:solidFill>
              <a:srgbClr val="FFFFFF"/>
            </a:solidFill>
            <a:ln w="12700" cap="flat">
              <a:noFill/>
              <a:miter lim="400000"/>
            </a:ln>
            <a:effectLst/>
          </p:spPr>
          <p:txBody>
            <a:bodyPr wrap="square" lIns="50800" tIns="50800" rIns="50800" bIns="50800" numCol="1" anchor="ctr">
              <a:noAutofit/>
            </a:bodyPr>
            <a:lstStyle/>
            <a:p>
              <a:pPr>
                <a:defRPr sz="2400">
                  <a:solidFill>
                    <a:srgbClr val="FFFFFF"/>
                  </a:solidFill>
                </a:defRPr>
              </a:pPr>
              <a:endParaRP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2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3" grpId="1"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0" name="bivouac_on_branch.png"/>
          <p:cNvPicPr>
            <a:picLocks noChangeAspect="1"/>
          </p:cNvPicPr>
          <p:nvPr/>
        </p:nvPicPr>
        <p:blipFill>
          <a:blip r:embed="rId3">
            <a:extLst/>
          </a:blip>
          <a:srcRect l="24234" t="26862" r="12091" b="16030"/>
          <a:stretch>
            <a:fillRect/>
          </a:stretch>
        </p:blipFill>
        <p:spPr>
          <a:xfrm rot="15824656" flipH="1">
            <a:off x="2296728" y="1943979"/>
            <a:ext cx="8939214" cy="572690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560"/>
                </a:lnTo>
                <a:cubicBezTo>
                  <a:pt x="65" y="852"/>
                  <a:pt x="130" y="1345"/>
                  <a:pt x="146" y="1702"/>
                </a:cubicBezTo>
                <a:lnTo>
                  <a:pt x="176" y="2383"/>
                </a:lnTo>
                <a:lnTo>
                  <a:pt x="511" y="2838"/>
                </a:lnTo>
                <a:cubicBezTo>
                  <a:pt x="906" y="3374"/>
                  <a:pt x="938" y="3633"/>
                  <a:pt x="614" y="3673"/>
                </a:cubicBezTo>
                <a:cubicBezTo>
                  <a:pt x="494" y="3688"/>
                  <a:pt x="376" y="3644"/>
                  <a:pt x="316" y="3560"/>
                </a:cubicBezTo>
                <a:cubicBezTo>
                  <a:pt x="261" y="3483"/>
                  <a:pt x="159" y="3376"/>
                  <a:pt x="89" y="3322"/>
                </a:cubicBezTo>
                <a:cubicBezTo>
                  <a:pt x="55" y="3295"/>
                  <a:pt x="23" y="3255"/>
                  <a:pt x="0" y="3211"/>
                </a:cubicBezTo>
                <a:lnTo>
                  <a:pt x="0" y="5944"/>
                </a:lnTo>
                <a:cubicBezTo>
                  <a:pt x="25" y="5947"/>
                  <a:pt x="49" y="5949"/>
                  <a:pt x="78" y="5955"/>
                </a:cubicBezTo>
                <a:cubicBezTo>
                  <a:pt x="520" y="6049"/>
                  <a:pt x="701" y="6223"/>
                  <a:pt x="933" y="6778"/>
                </a:cubicBezTo>
                <a:cubicBezTo>
                  <a:pt x="1134" y="7259"/>
                  <a:pt x="1463" y="8250"/>
                  <a:pt x="1463" y="8377"/>
                </a:cubicBezTo>
                <a:cubicBezTo>
                  <a:pt x="1463" y="8407"/>
                  <a:pt x="1551" y="8714"/>
                  <a:pt x="1659" y="9059"/>
                </a:cubicBezTo>
                <a:cubicBezTo>
                  <a:pt x="1771" y="9416"/>
                  <a:pt x="1866" y="9875"/>
                  <a:pt x="1881" y="10125"/>
                </a:cubicBezTo>
                <a:cubicBezTo>
                  <a:pt x="1895" y="10366"/>
                  <a:pt x="1925" y="10847"/>
                  <a:pt x="1947" y="11195"/>
                </a:cubicBezTo>
                <a:cubicBezTo>
                  <a:pt x="1985" y="11797"/>
                  <a:pt x="1912" y="12634"/>
                  <a:pt x="1802" y="12861"/>
                </a:cubicBezTo>
                <a:cubicBezTo>
                  <a:pt x="1745" y="12978"/>
                  <a:pt x="1660" y="13697"/>
                  <a:pt x="1676" y="13921"/>
                </a:cubicBezTo>
                <a:cubicBezTo>
                  <a:pt x="1700" y="14246"/>
                  <a:pt x="1944" y="14878"/>
                  <a:pt x="2249" y="15401"/>
                </a:cubicBezTo>
                <a:lnTo>
                  <a:pt x="2390" y="15642"/>
                </a:lnTo>
                <a:lnTo>
                  <a:pt x="2271" y="15843"/>
                </a:lnTo>
                <a:cubicBezTo>
                  <a:pt x="2206" y="15953"/>
                  <a:pt x="2144" y="16141"/>
                  <a:pt x="2134" y="16262"/>
                </a:cubicBezTo>
                <a:lnTo>
                  <a:pt x="2115" y="16485"/>
                </a:lnTo>
                <a:lnTo>
                  <a:pt x="0" y="16499"/>
                </a:lnTo>
                <a:lnTo>
                  <a:pt x="0" y="21600"/>
                </a:lnTo>
                <a:lnTo>
                  <a:pt x="21600" y="21600"/>
                </a:lnTo>
                <a:lnTo>
                  <a:pt x="21600" y="16556"/>
                </a:lnTo>
                <a:lnTo>
                  <a:pt x="19908" y="16567"/>
                </a:lnTo>
                <a:lnTo>
                  <a:pt x="18035" y="16581"/>
                </a:lnTo>
                <a:lnTo>
                  <a:pt x="17862" y="16397"/>
                </a:lnTo>
                <a:cubicBezTo>
                  <a:pt x="17283" y="15780"/>
                  <a:pt x="17204" y="15621"/>
                  <a:pt x="17315" y="15298"/>
                </a:cubicBezTo>
                <a:cubicBezTo>
                  <a:pt x="17345" y="15212"/>
                  <a:pt x="17369" y="15067"/>
                  <a:pt x="17369" y="14975"/>
                </a:cubicBezTo>
                <a:cubicBezTo>
                  <a:pt x="17369" y="14876"/>
                  <a:pt x="17451" y="14693"/>
                  <a:pt x="17570" y="14527"/>
                </a:cubicBezTo>
                <a:cubicBezTo>
                  <a:pt x="17752" y="14275"/>
                  <a:pt x="17767" y="14227"/>
                  <a:pt x="17722" y="14045"/>
                </a:cubicBezTo>
                <a:cubicBezTo>
                  <a:pt x="17684" y="13890"/>
                  <a:pt x="17690" y="13803"/>
                  <a:pt x="17750" y="13671"/>
                </a:cubicBezTo>
                <a:cubicBezTo>
                  <a:pt x="17819" y="13516"/>
                  <a:pt x="17856" y="13503"/>
                  <a:pt x="18114" y="13539"/>
                </a:cubicBezTo>
                <a:lnTo>
                  <a:pt x="18402" y="13580"/>
                </a:lnTo>
                <a:lnTo>
                  <a:pt x="18626" y="13050"/>
                </a:lnTo>
                <a:cubicBezTo>
                  <a:pt x="18750" y="12758"/>
                  <a:pt x="18869" y="12518"/>
                  <a:pt x="18893" y="12518"/>
                </a:cubicBezTo>
                <a:cubicBezTo>
                  <a:pt x="18916" y="12518"/>
                  <a:pt x="18933" y="12462"/>
                  <a:pt x="18929" y="12393"/>
                </a:cubicBezTo>
                <a:cubicBezTo>
                  <a:pt x="18924" y="12296"/>
                  <a:pt x="19026" y="12226"/>
                  <a:pt x="19366" y="12089"/>
                </a:cubicBezTo>
                <a:cubicBezTo>
                  <a:pt x="19610" y="11991"/>
                  <a:pt x="19909" y="11908"/>
                  <a:pt x="20031" y="11906"/>
                </a:cubicBezTo>
                <a:cubicBezTo>
                  <a:pt x="20153" y="11904"/>
                  <a:pt x="20320" y="11847"/>
                  <a:pt x="20401" y="11777"/>
                </a:cubicBezTo>
                <a:cubicBezTo>
                  <a:pt x="20593" y="11615"/>
                  <a:pt x="21250" y="11361"/>
                  <a:pt x="21341" y="11415"/>
                </a:cubicBezTo>
                <a:cubicBezTo>
                  <a:pt x="21380" y="11438"/>
                  <a:pt x="21489" y="11385"/>
                  <a:pt x="21586" y="11297"/>
                </a:cubicBezTo>
                <a:cubicBezTo>
                  <a:pt x="21592" y="11291"/>
                  <a:pt x="21594" y="11292"/>
                  <a:pt x="21600" y="11286"/>
                </a:cubicBezTo>
                <a:lnTo>
                  <a:pt x="21600" y="7733"/>
                </a:lnTo>
                <a:cubicBezTo>
                  <a:pt x="21519" y="7729"/>
                  <a:pt x="21450" y="7692"/>
                  <a:pt x="21445" y="7646"/>
                </a:cubicBezTo>
                <a:cubicBezTo>
                  <a:pt x="21439" y="7597"/>
                  <a:pt x="21392" y="7448"/>
                  <a:pt x="21339" y="7312"/>
                </a:cubicBezTo>
                <a:cubicBezTo>
                  <a:pt x="21256" y="7098"/>
                  <a:pt x="21252" y="7022"/>
                  <a:pt x="21315" y="6737"/>
                </a:cubicBezTo>
                <a:cubicBezTo>
                  <a:pt x="21408" y="6319"/>
                  <a:pt x="21360" y="6243"/>
                  <a:pt x="20987" y="6238"/>
                </a:cubicBezTo>
                <a:cubicBezTo>
                  <a:pt x="20758" y="6234"/>
                  <a:pt x="20586" y="6309"/>
                  <a:pt x="20236" y="6564"/>
                </a:cubicBezTo>
                <a:cubicBezTo>
                  <a:pt x="19541" y="7071"/>
                  <a:pt x="19090" y="6961"/>
                  <a:pt x="19246" y="6321"/>
                </a:cubicBezTo>
                <a:cubicBezTo>
                  <a:pt x="19355" y="5875"/>
                  <a:pt x="19319" y="5712"/>
                  <a:pt x="19076" y="5547"/>
                </a:cubicBezTo>
                <a:cubicBezTo>
                  <a:pt x="18818" y="5373"/>
                  <a:pt x="18798" y="5291"/>
                  <a:pt x="18970" y="5112"/>
                </a:cubicBezTo>
                <a:cubicBezTo>
                  <a:pt x="19056" y="5023"/>
                  <a:pt x="19095" y="4887"/>
                  <a:pt x="19100" y="4654"/>
                </a:cubicBezTo>
                <a:cubicBezTo>
                  <a:pt x="19104" y="4472"/>
                  <a:pt x="19134" y="4295"/>
                  <a:pt x="19166" y="4262"/>
                </a:cubicBezTo>
                <a:cubicBezTo>
                  <a:pt x="19198" y="4228"/>
                  <a:pt x="19223" y="4116"/>
                  <a:pt x="19223" y="4012"/>
                </a:cubicBezTo>
                <a:cubicBezTo>
                  <a:pt x="19221" y="3851"/>
                  <a:pt x="19201" y="3834"/>
                  <a:pt x="19091" y="3899"/>
                </a:cubicBezTo>
                <a:cubicBezTo>
                  <a:pt x="18682" y="4142"/>
                  <a:pt x="18475" y="4418"/>
                  <a:pt x="18443" y="4766"/>
                </a:cubicBezTo>
                <a:cubicBezTo>
                  <a:pt x="18413" y="5094"/>
                  <a:pt x="18258" y="5201"/>
                  <a:pt x="18112" y="4995"/>
                </a:cubicBezTo>
                <a:cubicBezTo>
                  <a:pt x="18026" y="4873"/>
                  <a:pt x="17921" y="4830"/>
                  <a:pt x="17739" y="4842"/>
                </a:cubicBezTo>
                <a:cubicBezTo>
                  <a:pt x="17539" y="4856"/>
                  <a:pt x="17478" y="4825"/>
                  <a:pt x="17446" y="4696"/>
                </a:cubicBezTo>
                <a:cubicBezTo>
                  <a:pt x="17388" y="4460"/>
                  <a:pt x="17086" y="4091"/>
                  <a:pt x="16922" y="4055"/>
                </a:cubicBezTo>
                <a:cubicBezTo>
                  <a:pt x="16799" y="4028"/>
                  <a:pt x="16781" y="3979"/>
                  <a:pt x="16778" y="3645"/>
                </a:cubicBezTo>
                <a:cubicBezTo>
                  <a:pt x="16776" y="3360"/>
                  <a:pt x="16739" y="3209"/>
                  <a:pt x="16629" y="3037"/>
                </a:cubicBezTo>
                <a:cubicBezTo>
                  <a:pt x="16460" y="2774"/>
                  <a:pt x="16288" y="2829"/>
                  <a:pt x="16444" y="3097"/>
                </a:cubicBezTo>
                <a:cubicBezTo>
                  <a:pt x="16565" y="3307"/>
                  <a:pt x="16533" y="3388"/>
                  <a:pt x="16031" y="4112"/>
                </a:cubicBezTo>
                <a:cubicBezTo>
                  <a:pt x="15689" y="4605"/>
                  <a:pt x="15605" y="4687"/>
                  <a:pt x="15535" y="4597"/>
                </a:cubicBezTo>
                <a:cubicBezTo>
                  <a:pt x="15404" y="4426"/>
                  <a:pt x="15433" y="4257"/>
                  <a:pt x="15677" y="3802"/>
                </a:cubicBezTo>
                <a:cubicBezTo>
                  <a:pt x="15802" y="3570"/>
                  <a:pt x="15905" y="3314"/>
                  <a:pt x="15905" y="3233"/>
                </a:cubicBezTo>
                <a:cubicBezTo>
                  <a:pt x="15905" y="3153"/>
                  <a:pt x="15944" y="2965"/>
                  <a:pt x="15993" y="2817"/>
                </a:cubicBezTo>
                <a:cubicBezTo>
                  <a:pt x="16042" y="2669"/>
                  <a:pt x="16072" y="2533"/>
                  <a:pt x="16059" y="2513"/>
                </a:cubicBezTo>
                <a:cubicBezTo>
                  <a:pt x="16031" y="2470"/>
                  <a:pt x="15724" y="3061"/>
                  <a:pt x="15628" y="3340"/>
                </a:cubicBezTo>
                <a:cubicBezTo>
                  <a:pt x="15569" y="3513"/>
                  <a:pt x="15531" y="3530"/>
                  <a:pt x="15330" y="3480"/>
                </a:cubicBezTo>
                <a:cubicBezTo>
                  <a:pt x="15107" y="3425"/>
                  <a:pt x="15103" y="3430"/>
                  <a:pt x="15176" y="3612"/>
                </a:cubicBezTo>
                <a:cubicBezTo>
                  <a:pt x="15244" y="3782"/>
                  <a:pt x="15229" y="3833"/>
                  <a:pt x="15028" y="4154"/>
                </a:cubicBezTo>
                <a:cubicBezTo>
                  <a:pt x="14818" y="4489"/>
                  <a:pt x="14800" y="4500"/>
                  <a:pt x="14678" y="4375"/>
                </a:cubicBezTo>
                <a:cubicBezTo>
                  <a:pt x="14607" y="4303"/>
                  <a:pt x="14512" y="4244"/>
                  <a:pt x="14467" y="4244"/>
                </a:cubicBezTo>
                <a:cubicBezTo>
                  <a:pt x="14422" y="4244"/>
                  <a:pt x="14320" y="4123"/>
                  <a:pt x="14240" y="3974"/>
                </a:cubicBezTo>
                <a:cubicBezTo>
                  <a:pt x="14101" y="3716"/>
                  <a:pt x="14098" y="3688"/>
                  <a:pt x="14177" y="3393"/>
                </a:cubicBezTo>
                <a:cubicBezTo>
                  <a:pt x="14287" y="2982"/>
                  <a:pt x="14472" y="2586"/>
                  <a:pt x="14605" y="2474"/>
                </a:cubicBezTo>
                <a:cubicBezTo>
                  <a:pt x="14674" y="2417"/>
                  <a:pt x="14709" y="2302"/>
                  <a:pt x="14702" y="2164"/>
                </a:cubicBezTo>
                <a:cubicBezTo>
                  <a:pt x="14688" y="1894"/>
                  <a:pt x="14671" y="1896"/>
                  <a:pt x="14491" y="2160"/>
                </a:cubicBezTo>
                <a:cubicBezTo>
                  <a:pt x="14354" y="2360"/>
                  <a:pt x="13899" y="2654"/>
                  <a:pt x="13725" y="2654"/>
                </a:cubicBezTo>
                <a:cubicBezTo>
                  <a:pt x="13563" y="2654"/>
                  <a:pt x="13574" y="2454"/>
                  <a:pt x="13751" y="2170"/>
                </a:cubicBezTo>
                <a:cubicBezTo>
                  <a:pt x="13954" y="1844"/>
                  <a:pt x="13913" y="1711"/>
                  <a:pt x="13669" y="1909"/>
                </a:cubicBezTo>
                <a:cubicBezTo>
                  <a:pt x="13527" y="2024"/>
                  <a:pt x="13498" y="2023"/>
                  <a:pt x="13410" y="1900"/>
                </a:cubicBezTo>
                <a:cubicBezTo>
                  <a:pt x="13320" y="1772"/>
                  <a:pt x="13282" y="1779"/>
                  <a:pt x="12960" y="1991"/>
                </a:cubicBezTo>
                <a:cubicBezTo>
                  <a:pt x="12624" y="2211"/>
                  <a:pt x="12603" y="2215"/>
                  <a:pt x="12499" y="2069"/>
                </a:cubicBezTo>
                <a:cubicBezTo>
                  <a:pt x="12416" y="1951"/>
                  <a:pt x="12375" y="1940"/>
                  <a:pt x="12324" y="2019"/>
                </a:cubicBezTo>
                <a:cubicBezTo>
                  <a:pt x="12235" y="2158"/>
                  <a:pt x="11700" y="2153"/>
                  <a:pt x="11604" y="2013"/>
                </a:cubicBezTo>
                <a:cubicBezTo>
                  <a:pt x="11559" y="1948"/>
                  <a:pt x="11542" y="1944"/>
                  <a:pt x="11563" y="2003"/>
                </a:cubicBezTo>
                <a:cubicBezTo>
                  <a:pt x="11583" y="2058"/>
                  <a:pt x="11563" y="2151"/>
                  <a:pt x="11518" y="2208"/>
                </a:cubicBezTo>
                <a:cubicBezTo>
                  <a:pt x="11454" y="2292"/>
                  <a:pt x="11419" y="2267"/>
                  <a:pt x="11343" y="2085"/>
                </a:cubicBezTo>
                <a:cubicBezTo>
                  <a:pt x="11257" y="1881"/>
                  <a:pt x="11211" y="1858"/>
                  <a:pt x="10887" y="1858"/>
                </a:cubicBezTo>
                <a:cubicBezTo>
                  <a:pt x="10549" y="1858"/>
                  <a:pt x="10153" y="2003"/>
                  <a:pt x="9855" y="2235"/>
                </a:cubicBezTo>
                <a:cubicBezTo>
                  <a:pt x="9753" y="2314"/>
                  <a:pt x="9697" y="2309"/>
                  <a:pt x="9600" y="2214"/>
                </a:cubicBezTo>
                <a:cubicBezTo>
                  <a:pt x="9323" y="1941"/>
                  <a:pt x="9184" y="1860"/>
                  <a:pt x="8996" y="1859"/>
                </a:cubicBezTo>
                <a:lnTo>
                  <a:pt x="8800" y="1858"/>
                </a:lnTo>
                <a:lnTo>
                  <a:pt x="9013" y="2087"/>
                </a:lnTo>
                <a:cubicBezTo>
                  <a:pt x="9131" y="2212"/>
                  <a:pt x="9218" y="2360"/>
                  <a:pt x="9206" y="2417"/>
                </a:cubicBezTo>
                <a:cubicBezTo>
                  <a:pt x="9179" y="2545"/>
                  <a:pt x="8752" y="2696"/>
                  <a:pt x="8629" y="2623"/>
                </a:cubicBezTo>
                <a:cubicBezTo>
                  <a:pt x="8580" y="2593"/>
                  <a:pt x="8517" y="2479"/>
                  <a:pt x="8490" y="2368"/>
                </a:cubicBezTo>
                <a:cubicBezTo>
                  <a:pt x="8446" y="2190"/>
                  <a:pt x="8435" y="2185"/>
                  <a:pt x="8400" y="2322"/>
                </a:cubicBezTo>
                <a:cubicBezTo>
                  <a:pt x="8372" y="2428"/>
                  <a:pt x="8415" y="2574"/>
                  <a:pt x="8536" y="2789"/>
                </a:cubicBezTo>
                <a:cubicBezTo>
                  <a:pt x="8733" y="3138"/>
                  <a:pt x="8752" y="3254"/>
                  <a:pt x="8626" y="3329"/>
                </a:cubicBezTo>
                <a:cubicBezTo>
                  <a:pt x="8497" y="3407"/>
                  <a:pt x="8255" y="3219"/>
                  <a:pt x="7981" y="2828"/>
                </a:cubicBezTo>
                <a:cubicBezTo>
                  <a:pt x="7700" y="2428"/>
                  <a:pt x="7632" y="2395"/>
                  <a:pt x="7651" y="2672"/>
                </a:cubicBezTo>
                <a:cubicBezTo>
                  <a:pt x="7660" y="2806"/>
                  <a:pt x="7629" y="2878"/>
                  <a:pt x="7551" y="2902"/>
                </a:cubicBezTo>
                <a:cubicBezTo>
                  <a:pt x="7489" y="2922"/>
                  <a:pt x="7393" y="3000"/>
                  <a:pt x="7338" y="3076"/>
                </a:cubicBezTo>
                <a:cubicBezTo>
                  <a:pt x="7247" y="3202"/>
                  <a:pt x="7226" y="3196"/>
                  <a:pt x="7097" y="3007"/>
                </a:cubicBezTo>
                <a:cubicBezTo>
                  <a:pt x="7020" y="2894"/>
                  <a:pt x="6956" y="2741"/>
                  <a:pt x="6956" y="2667"/>
                </a:cubicBezTo>
                <a:cubicBezTo>
                  <a:pt x="6956" y="2469"/>
                  <a:pt x="6823" y="1912"/>
                  <a:pt x="6758" y="1838"/>
                </a:cubicBezTo>
                <a:cubicBezTo>
                  <a:pt x="6727" y="1802"/>
                  <a:pt x="6647" y="1772"/>
                  <a:pt x="6581" y="1771"/>
                </a:cubicBezTo>
                <a:cubicBezTo>
                  <a:pt x="6429" y="1769"/>
                  <a:pt x="6368" y="2162"/>
                  <a:pt x="6477" y="2428"/>
                </a:cubicBezTo>
                <a:cubicBezTo>
                  <a:pt x="6518" y="2528"/>
                  <a:pt x="6560" y="2749"/>
                  <a:pt x="6570" y="2919"/>
                </a:cubicBezTo>
                <a:cubicBezTo>
                  <a:pt x="6588" y="3225"/>
                  <a:pt x="6585" y="3229"/>
                  <a:pt x="6347" y="3256"/>
                </a:cubicBezTo>
                <a:cubicBezTo>
                  <a:pt x="6049" y="3289"/>
                  <a:pt x="5767" y="3018"/>
                  <a:pt x="5767" y="2697"/>
                </a:cubicBezTo>
                <a:cubicBezTo>
                  <a:pt x="5767" y="2582"/>
                  <a:pt x="5742" y="2463"/>
                  <a:pt x="5711" y="2432"/>
                </a:cubicBezTo>
                <a:cubicBezTo>
                  <a:pt x="5673" y="2396"/>
                  <a:pt x="5675" y="2317"/>
                  <a:pt x="5716" y="2199"/>
                </a:cubicBezTo>
                <a:cubicBezTo>
                  <a:pt x="5749" y="2100"/>
                  <a:pt x="5768" y="2012"/>
                  <a:pt x="5758" y="2001"/>
                </a:cubicBezTo>
                <a:cubicBezTo>
                  <a:pt x="5516" y="1760"/>
                  <a:pt x="5169" y="1777"/>
                  <a:pt x="5117" y="2031"/>
                </a:cubicBezTo>
                <a:cubicBezTo>
                  <a:pt x="5100" y="2115"/>
                  <a:pt x="5022" y="2277"/>
                  <a:pt x="4944" y="2391"/>
                </a:cubicBezTo>
                <a:cubicBezTo>
                  <a:pt x="4834" y="2553"/>
                  <a:pt x="4788" y="2575"/>
                  <a:pt x="4734" y="2491"/>
                </a:cubicBezTo>
                <a:cubicBezTo>
                  <a:pt x="4681" y="2407"/>
                  <a:pt x="4680" y="2347"/>
                  <a:pt x="4734" y="2211"/>
                </a:cubicBezTo>
                <a:cubicBezTo>
                  <a:pt x="4830" y="1971"/>
                  <a:pt x="4827" y="1807"/>
                  <a:pt x="4729" y="1934"/>
                </a:cubicBezTo>
                <a:cubicBezTo>
                  <a:pt x="4674" y="2005"/>
                  <a:pt x="4636" y="2002"/>
                  <a:pt x="4587" y="1925"/>
                </a:cubicBezTo>
                <a:cubicBezTo>
                  <a:pt x="4488" y="1770"/>
                  <a:pt x="4136" y="1772"/>
                  <a:pt x="4098" y="1926"/>
                </a:cubicBezTo>
                <a:cubicBezTo>
                  <a:pt x="4071" y="2036"/>
                  <a:pt x="4046" y="2032"/>
                  <a:pt x="3925" y="1909"/>
                </a:cubicBezTo>
                <a:cubicBezTo>
                  <a:pt x="3743" y="1722"/>
                  <a:pt x="3164" y="1792"/>
                  <a:pt x="3077" y="2010"/>
                </a:cubicBezTo>
                <a:cubicBezTo>
                  <a:pt x="3046" y="2089"/>
                  <a:pt x="2935" y="2305"/>
                  <a:pt x="2830" y="2491"/>
                </a:cubicBezTo>
                <a:cubicBezTo>
                  <a:pt x="2725" y="2677"/>
                  <a:pt x="2653" y="2884"/>
                  <a:pt x="2670" y="2952"/>
                </a:cubicBezTo>
                <a:cubicBezTo>
                  <a:pt x="2710" y="3115"/>
                  <a:pt x="2557" y="3449"/>
                  <a:pt x="2442" y="3449"/>
                </a:cubicBezTo>
                <a:cubicBezTo>
                  <a:pt x="2391" y="3449"/>
                  <a:pt x="2303" y="3383"/>
                  <a:pt x="2246" y="3302"/>
                </a:cubicBezTo>
                <a:cubicBezTo>
                  <a:pt x="2189" y="3222"/>
                  <a:pt x="2142" y="3201"/>
                  <a:pt x="2142" y="3254"/>
                </a:cubicBezTo>
                <a:cubicBezTo>
                  <a:pt x="2142" y="3307"/>
                  <a:pt x="2167" y="3374"/>
                  <a:pt x="2197" y="3402"/>
                </a:cubicBezTo>
                <a:cubicBezTo>
                  <a:pt x="2227" y="3431"/>
                  <a:pt x="2237" y="3510"/>
                  <a:pt x="2221" y="3576"/>
                </a:cubicBezTo>
                <a:cubicBezTo>
                  <a:pt x="2205" y="3642"/>
                  <a:pt x="2219" y="3723"/>
                  <a:pt x="2253" y="3756"/>
                </a:cubicBezTo>
                <a:cubicBezTo>
                  <a:pt x="2294" y="3796"/>
                  <a:pt x="2283" y="3897"/>
                  <a:pt x="2217" y="4072"/>
                </a:cubicBezTo>
                <a:cubicBezTo>
                  <a:pt x="2097" y="4390"/>
                  <a:pt x="2131" y="4450"/>
                  <a:pt x="2361" y="4324"/>
                </a:cubicBezTo>
                <a:cubicBezTo>
                  <a:pt x="2460" y="4271"/>
                  <a:pt x="2583" y="4252"/>
                  <a:pt x="2636" y="4284"/>
                </a:cubicBezTo>
                <a:cubicBezTo>
                  <a:pt x="2700" y="4322"/>
                  <a:pt x="2766" y="4273"/>
                  <a:pt x="2831" y="4139"/>
                </a:cubicBezTo>
                <a:cubicBezTo>
                  <a:pt x="2908" y="3980"/>
                  <a:pt x="2944" y="3959"/>
                  <a:pt x="2998" y="4043"/>
                </a:cubicBezTo>
                <a:cubicBezTo>
                  <a:pt x="3086" y="4180"/>
                  <a:pt x="3074" y="4775"/>
                  <a:pt x="2980" y="4919"/>
                </a:cubicBezTo>
                <a:cubicBezTo>
                  <a:pt x="2940" y="4980"/>
                  <a:pt x="2736" y="5038"/>
                  <a:pt x="2524" y="5049"/>
                </a:cubicBezTo>
                <a:lnTo>
                  <a:pt x="2141" y="5070"/>
                </a:lnTo>
                <a:lnTo>
                  <a:pt x="1941" y="4705"/>
                </a:lnTo>
                <a:cubicBezTo>
                  <a:pt x="1762" y="4378"/>
                  <a:pt x="1333" y="3150"/>
                  <a:pt x="1182" y="2533"/>
                </a:cubicBezTo>
                <a:cubicBezTo>
                  <a:pt x="1143" y="2369"/>
                  <a:pt x="1085" y="2301"/>
                  <a:pt x="988" y="2301"/>
                </a:cubicBezTo>
                <a:cubicBezTo>
                  <a:pt x="896" y="2301"/>
                  <a:pt x="783" y="2179"/>
                  <a:pt x="653" y="1943"/>
                </a:cubicBezTo>
                <a:cubicBezTo>
                  <a:pt x="485" y="1636"/>
                  <a:pt x="453" y="1502"/>
                  <a:pt x="419" y="970"/>
                </a:cubicBezTo>
                <a:cubicBezTo>
                  <a:pt x="392" y="541"/>
                  <a:pt x="358" y="359"/>
                  <a:pt x="308" y="376"/>
                </a:cubicBezTo>
                <a:cubicBezTo>
                  <a:pt x="268" y="389"/>
                  <a:pt x="171" y="281"/>
                  <a:pt x="90" y="135"/>
                </a:cubicBezTo>
                <a:cubicBezTo>
                  <a:pt x="52" y="66"/>
                  <a:pt x="26" y="34"/>
                  <a:pt x="0" y="0"/>
                </a:cubicBezTo>
                <a:close/>
              </a:path>
            </a:pathLst>
          </a:custGeom>
          <a:ln w="12700">
            <a:miter lim="400000"/>
          </a:ln>
        </p:spPr>
      </p:pic>
      <p:sp>
        <p:nvSpPr>
          <p:cNvPr id="281" name="Shape 281"/>
          <p:cNvSpPr/>
          <p:nvPr/>
        </p:nvSpPr>
        <p:spPr>
          <a:xfrm>
            <a:off x="406231" y="1231899"/>
            <a:ext cx="3321845" cy="584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200">
                <a:latin typeface="Helvetica"/>
                <a:ea typeface="Helvetica"/>
                <a:cs typeface="Helvetica"/>
                <a:sym typeface="Helvetica"/>
              </a:defRPr>
            </a:lvl1pPr>
          </a:lstStyle>
          <a:p>
            <a:r>
              <a:t>Army Ant Bivouac</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Shape 289"/>
          <p:cNvSpPr/>
          <p:nvPr/>
        </p:nvSpPr>
        <p:spPr>
          <a:xfrm rot="13982461">
            <a:off x="5570934" y="3558447"/>
            <a:ext cx="1659732" cy="2916106"/>
          </a:xfrm>
          <a:prstGeom prst="ellipse">
            <a:avLst/>
          </a:prstGeom>
          <a:ln w="38100">
            <a:solidFill>
              <a:srgbClr val="FF2600"/>
            </a:solidFill>
            <a:miter lim="400000"/>
          </a:ln>
          <a:effectLst>
            <a:outerShdw blurRad="38100" dist="25400" dir="5400000" rotWithShape="0">
              <a:srgbClr val="000000">
                <a:alpha val="50000"/>
              </a:srgbClr>
            </a:outerShdw>
          </a:effectLst>
        </p:spPr>
        <p:txBody>
          <a:bodyPr lIns="50800" tIns="50800" rIns="50800" bIns="50800" anchor="ctr"/>
          <a:lstStyle/>
          <a:p>
            <a:pPr>
              <a:defRPr sz="2400">
                <a:solidFill>
                  <a:srgbClr val="FFFFFF"/>
                </a:solidFill>
              </a:defRPr>
            </a:pPr>
            <a:endParaRPr/>
          </a:p>
        </p:txBody>
      </p:sp>
      <p:grpSp>
        <p:nvGrpSpPr>
          <p:cNvPr id="294" name="Group 294"/>
          <p:cNvGrpSpPr/>
          <p:nvPr/>
        </p:nvGrpSpPr>
        <p:grpSpPr>
          <a:xfrm>
            <a:off x="3033881" y="528041"/>
            <a:ext cx="6937038" cy="9081272"/>
            <a:chOff x="0" y="0"/>
            <a:chExt cx="6937037" cy="9081270"/>
          </a:xfrm>
        </p:grpSpPr>
        <p:grpSp>
          <p:nvGrpSpPr>
            <p:cNvPr id="292" name="Group 292"/>
            <p:cNvGrpSpPr/>
            <p:nvPr/>
          </p:nvGrpSpPr>
          <p:grpSpPr>
            <a:xfrm>
              <a:off x="0" y="0"/>
              <a:ext cx="6937038" cy="8996959"/>
              <a:chOff x="0" y="0"/>
              <a:chExt cx="6937037" cy="8996958"/>
            </a:xfrm>
          </p:grpSpPr>
          <p:pic>
            <p:nvPicPr>
              <p:cNvPr id="290" name="  Body_Fig1_orig.pdf"/>
              <p:cNvPicPr>
                <a:picLocks noChangeAspect="1"/>
              </p:cNvPicPr>
              <p:nvPr/>
            </p:nvPicPr>
            <p:blipFill>
              <a:blip r:embed="rId3">
                <a:extLst/>
              </a:blip>
              <a:srcRect l="55633" b="18978"/>
              <a:stretch>
                <a:fillRect/>
              </a:stretch>
            </p:blipFill>
            <p:spPr>
              <a:xfrm>
                <a:off x="215338" y="0"/>
                <a:ext cx="6721700" cy="8960085"/>
              </a:xfrm>
              <a:prstGeom prst="rect">
                <a:avLst/>
              </a:prstGeom>
              <a:ln w="12700" cap="flat">
                <a:noFill/>
                <a:miter lim="400000"/>
              </a:ln>
              <a:effectLst/>
            </p:spPr>
          </p:pic>
          <p:sp>
            <p:nvSpPr>
              <p:cNvPr id="291" name="Shape 291"/>
              <p:cNvSpPr/>
              <p:nvPr/>
            </p:nvSpPr>
            <p:spPr>
              <a:xfrm>
                <a:off x="0" y="8214684"/>
                <a:ext cx="782274" cy="782275"/>
              </a:xfrm>
              <a:prstGeom prst="rect">
                <a:avLst/>
              </a:prstGeom>
              <a:solidFill>
                <a:srgbClr val="FFFFFF"/>
              </a:solidFill>
              <a:ln w="12700" cap="flat">
                <a:noFill/>
                <a:miter lim="400000"/>
              </a:ln>
              <a:effectLst/>
            </p:spPr>
            <p:txBody>
              <a:bodyPr wrap="square" lIns="50800" tIns="50800" rIns="50800" bIns="50800" numCol="1" anchor="ctr">
                <a:noAutofit/>
              </a:bodyPr>
              <a:lstStyle/>
              <a:p>
                <a:pPr>
                  <a:defRPr sz="2400">
                    <a:solidFill>
                      <a:srgbClr val="FFFFFF"/>
                    </a:solidFill>
                  </a:defRPr>
                </a:pPr>
                <a:endParaRPr/>
              </a:p>
            </p:txBody>
          </p:sp>
        </p:grpSp>
        <p:sp>
          <p:nvSpPr>
            <p:cNvPr id="293" name="Shape 293"/>
            <p:cNvSpPr/>
            <p:nvPr/>
          </p:nvSpPr>
          <p:spPr>
            <a:xfrm rot="1740000">
              <a:off x="41495" y="8382989"/>
              <a:ext cx="2268274" cy="158370"/>
            </a:xfrm>
            <a:prstGeom prst="rect">
              <a:avLst/>
            </a:prstGeom>
            <a:solidFill>
              <a:srgbClr val="FFFFFF"/>
            </a:solidFill>
            <a:ln w="12700" cap="flat">
              <a:noFill/>
              <a:miter lim="400000"/>
            </a:ln>
            <a:effectLst/>
          </p:spPr>
          <p:txBody>
            <a:bodyPr wrap="square" lIns="50800" tIns="50800" rIns="50800" bIns="50800" numCol="1" anchor="ctr">
              <a:noAutofit/>
            </a:bodyPr>
            <a:lstStyle/>
            <a:p>
              <a:pPr>
                <a:defRPr sz="2400">
                  <a:solidFill>
                    <a:srgbClr val="FFFFFF"/>
                  </a:solidFill>
                </a:defRPr>
              </a:pPr>
              <a:endParaRP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2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9" grpId="1"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 name="  Body_Fig1_Staphil.pdf"/>
          <p:cNvPicPr>
            <a:picLocks noChangeAspect="1"/>
          </p:cNvPicPr>
          <p:nvPr/>
        </p:nvPicPr>
        <p:blipFill>
          <a:blip r:embed="rId3">
            <a:extLst/>
          </a:blip>
          <a:stretch>
            <a:fillRect/>
          </a:stretch>
        </p:blipFill>
        <p:spPr>
          <a:xfrm>
            <a:off x="1203187" y="990007"/>
            <a:ext cx="11162344" cy="6345972"/>
          </a:xfrm>
          <a:prstGeom prst="rect">
            <a:avLst/>
          </a:prstGeom>
          <a:ln w="12700">
            <a:miter lim="400000"/>
          </a:ln>
        </p:spPr>
      </p:pic>
      <p:grpSp>
        <p:nvGrpSpPr>
          <p:cNvPr id="300" name="Group 300"/>
          <p:cNvGrpSpPr/>
          <p:nvPr/>
        </p:nvGrpSpPr>
        <p:grpSpPr>
          <a:xfrm>
            <a:off x="3381555" y="3915256"/>
            <a:ext cx="3868355" cy="3233851"/>
            <a:chOff x="0" y="0"/>
            <a:chExt cx="3868354" cy="3233849"/>
          </a:xfrm>
        </p:grpSpPr>
        <p:sp>
          <p:nvSpPr>
            <p:cNvPr id="297" name="Shape 297"/>
            <p:cNvSpPr/>
            <p:nvPr/>
          </p:nvSpPr>
          <p:spPr>
            <a:xfrm rot="14942461">
              <a:off x="769517" y="24354"/>
              <a:ext cx="1055525" cy="1458786"/>
            </a:xfrm>
            <a:prstGeom prst="ellipse">
              <a:avLst/>
            </a:prstGeom>
            <a:noFill/>
            <a:ln w="38100" cap="flat">
              <a:solidFill>
                <a:srgbClr val="FF2600"/>
              </a:solidFill>
              <a:prstDash val="solid"/>
              <a:miter lim="400000"/>
            </a:ln>
            <a:effectLst>
              <a:outerShdw blurRad="38100" dist="25400" dir="5400000" rotWithShape="0">
                <a:srgbClr val="000000">
                  <a:alpha val="50000"/>
                </a:srgbClr>
              </a:outerShdw>
            </a:effectLst>
          </p:spPr>
          <p:txBody>
            <a:bodyPr wrap="square" lIns="50800" tIns="50800" rIns="50800" bIns="50800" numCol="1" anchor="ctr">
              <a:noAutofit/>
            </a:bodyPr>
            <a:lstStyle/>
            <a:p>
              <a:pPr>
                <a:defRPr sz="2400">
                  <a:solidFill>
                    <a:srgbClr val="FFFFFF"/>
                  </a:solidFill>
                </a:defRPr>
              </a:pPr>
              <a:endParaRPr/>
            </a:p>
          </p:txBody>
        </p:sp>
        <p:sp>
          <p:nvSpPr>
            <p:cNvPr id="298" name="Shape 298"/>
            <p:cNvSpPr/>
            <p:nvPr/>
          </p:nvSpPr>
          <p:spPr>
            <a:xfrm rot="14942461">
              <a:off x="2276881" y="863522"/>
              <a:ext cx="1257287" cy="1580501"/>
            </a:xfrm>
            <a:prstGeom prst="ellipse">
              <a:avLst/>
            </a:prstGeom>
            <a:noFill/>
            <a:ln w="38100" cap="flat">
              <a:solidFill>
                <a:srgbClr val="FF2600"/>
              </a:solidFill>
              <a:prstDash val="solid"/>
              <a:miter lim="400000"/>
            </a:ln>
            <a:effectLst>
              <a:outerShdw blurRad="38100" dist="25400" dir="5400000" rotWithShape="0">
                <a:srgbClr val="000000">
                  <a:alpha val="50000"/>
                </a:srgbClr>
              </a:outerShdw>
            </a:effectLst>
          </p:spPr>
          <p:txBody>
            <a:bodyPr wrap="square" lIns="50800" tIns="50800" rIns="50800" bIns="50800" numCol="1" anchor="ctr">
              <a:noAutofit/>
            </a:bodyPr>
            <a:lstStyle/>
            <a:p>
              <a:pPr>
                <a:defRPr sz="2400">
                  <a:solidFill>
                    <a:srgbClr val="FFFFFF"/>
                  </a:solidFill>
                </a:defRPr>
              </a:pPr>
              <a:endParaRPr/>
            </a:p>
          </p:txBody>
        </p:sp>
        <p:sp>
          <p:nvSpPr>
            <p:cNvPr id="299" name="Shape 299"/>
            <p:cNvSpPr/>
            <p:nvPr/>
          </p:nvSpPr>
          <p:spPr>
            <a:xfrm rot="15542461">
              <a:off x="398030" y="1751153"/>
              <a:ext cx="1018779" cy="1651277"/>
            </a:xfrm>
            <a:prstGeom prst="ellipse">
              <a:avLst/>
            </a:prstGeom>
            <a:noFill/>
            <a:ln w="38100" cap="flat">
              <a:solidFill>
                <a:srgbClr val="FF2600"/>
              </a:solidFill>
              <a:prstDash val="solid"/>
              <a:miter lim="400000"/>
            </a:ln>
            <a:effectLst>
              <a:outerShdw blurRad="38100" dist="25400" dir="5400000" rotWithShape="0">
                <a:srgbClr val="000000">
                  <a:alpha val="50000"/>
                </a:srgbClr>
              </a:outerShdw>
            </a:effectLst>
          </p:spPr>
          <p:txBody>
            <a:bodyPr wrap="square" lIns="50800" tIns="50800" rIns="50800" bIns="50800" numCol="1" anchor="ctr">
              <a:noAutofit/>
            </a:bodyPr>
            <a:lstStyle/>
            <a:p>
              <a:pPr>
                <a:defRPr sz="2400">
                  <a:solidFill>
                    <a:srgbClr val="FFFFFF"/>
                  </a:solidFill>
                </a:defRPr>
              </a:pPr>
              <a:endParaRPr/>
            </a:p>
          </p:txBody>
        </p:sp>
      </p:grpSp>
      <p:pic>
        <p:nvPicPr>
          <p:cNvPr id="301" name="RaidingColumn.tiff"/>
          <p:cNvPicPr>
            <a:picLocks noChangeAspect="1"/>
          </p:cNvPicPr>
          <p:nvPr/>
        </p:nvPicPr>
        <p:blipFill>
          <a:blip r:embed="rId4">
            <a:extLst/>
          </a:blip>
          <a:stretch>
            <a:fillRect/>
          </a:stretch>
        </p:blipFill>
        <p:spPr>
          <a:xfrm>
            <a:off x="320371" y="174545"/>
            <a:ext cx="5992362" cy="3465079"/>
          </a:xfrm>
          <a:prstGeom prst="rect">
            <a:avLst/>
          </a:prstGeom>
          <a:ln w="12700">
            <a:miter lim="400000"/>
          </a:ln>
        </p:spPr>
      </p:pic>
      <p:grpSp>
        <p:nvGrpSpPr>
          <p:cNvPr id="304" name="Group 304"/>
          <p:cNvGrpSpPr/>
          <p:nvPr/>
        </p:nvGrpSpPr>
        <p:grpSpPr>
          <a:xfrm>
            <a:off x="7153668" y="5423487"/>
            <a:ext cx="5558037" cy="4107370"/>
            <a:chOff x="0" y="25400"/>
            <a:chExt cx="5558035" cy="4107368"/>
          </a:xfrm>
        </p:grpSpPr>
        <p:sp>
          <p:nvSpPr>
            <p:cNvPr id="302" name="Shape 302"/>
            <p:cNvSpPr/>
            <p:nvPr/>
          </p:nvSpPr>
          <p:spPr>
            <a:xfrm>
              <a:off x="0" y="3548568"/>
              <a:ext cx="5558036" cy="584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3200">
                  <a:solidFill>
                    <a:srgbClr val="FF2600"/>
                  </a:solidFill>
                  <a:latin typeface="Helvetica"/>
                  <a:ea typeface="Helvetica"/>
                  <a:cs typeface="Helvetica"/>
                  <a:sym typeface="Helvetica"/>
                </a:defRPr>
              </a:lvl1pPr>
            </a:lstStyle>
            <a:p>
              <a:r>
                <a:t>Myrmecoid staphylinid beetles</a:t>
              </a:r>
            </a:p>
          </p:txBody>
        </p:sp>
        <p:pic>
          <p:nvPicPr>
            <p:cNvPr id="303" name="Staph_ant_martialis-side.jpg"/>
            <p:cNvPicPr>
              <a:picLocks noChangeAspect="1"/>
            </p:cNvPicPr>
            <p:nvPr/>
          </p:nvPicPr>
          <p:blipFill>
            <a:blip r:embed="rId5">
              <a:extLst/>
            </a:blip>
            <a:stretch>
              <a:fillRect/>
            </a:stretch>
          </p:blipFill>
          <p:spPr>
            <a:xfrm flipH="1">
              <a:off x="578269" y="25400"/>
              <a:ext cx="4693039" cy="3532129"/>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29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30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3" nodeType="clickEffect">
                                  <p:stCondLst>
                                    <p:cond delay="0"/>
                                  </p:stCondLst>
                                  <p:iterate>
                                    <p:tmAbs val="0"/>
                                  </p:iterate>
                                  <p:childTnLst>
                                    <p:set>
                                      <p:cBhvr>
                                        <p:cTn id="14" fill="hold"/>
                                        <p:tgtEl>
                                          <p:spTgt spid="3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 grpId="1" animBg="1" advAuto="0"/>
      <p:bldP spid="300" grpId="2" animBg="1" advAuto="0"/>
      <p:bldP spid="304" grpId="3"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6" name="  Body_Fig1_Staphil.pdf"/>
          <p:cNvPicPr>
            <a:picLocks noChangeAspect="1"/>
          </p:cNvPicPr>
          <p:nvPr/>
        </p:nvPicPr>
        <p:blipFill>
          <a:blip r:embed="rId3">
            <a:extLst/>
          </a:blip>
          <a:stretch>
            <a:fillRect/>
          </a:stretch>
        </p:blipFill>
        <p:spPr>
          <a:xfrm>
            <a:off x="1203187" y="990007"/>
            <a:ext cx="11162344" cy="6345972"/>
          </a:xfrm>
          <a:prstGeom prst="rect">
            <a:avLst/>
          </a:prstGeom>
          <a:ln w="12700">
            <a:miter lim="400000"/>
          </a:ln>
        </p:spPr>
      </p:pic>
      <p:sp>
        <p:nvSpPr>
          <p:cNvPr id="307" name="Shape 307"/>
          <p:cNvSpPr/>
          <p:nvPr/>
        </p:nvSpPr>
        <p:spPr>
          <a:xfrm rot="15542461">
            <a:off x="2473272" y="6016133"/>
            <a:ext cx="448258" cy="726552"/>
          </a:xfrm>
          <a:prstGeom prst="ellipse">
            <a:avLst/>
          </a:prstGeom>
          <a:ln w="38100">
            <a:solidFill>
              <a:srgbClr val="FF2600"/>
            </a:solidFill>
            <a:miter lim="400000"/>
          </a:ln>
          <a:effectLst>
            <a:outerShdw blurRad="38100" dist="25400" dir="5400000" rotWithShape="0">
              <a:srgbClr val="000000">
                <a:alpha val="50000"/>
              </a:srgbClr>
            </a:outerShdw>
          </a:effectLst>
        </p:spPr>
        <p:txBody>
          <a:bodyPr lIns="50800" tIns="50800" rIns="50800" bIns="50800" anchor="ctr"/>
          <a:lstStyle/>
          <a:p>
            <a:pPr>
              <a:defRPr sz="2400">
                <a:solidFill>
                  <a:srgbClr val="FFFFFF"/>
                </a:solidFill>
              </a:defRPr>
            </a:pP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3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 grpId="1" animBg="1" advAuto="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309" name="Larvam_sp3_52_cutout.png"/>
          <p:cNvPicPr>
            <a:picLocks noChangeAspect="1"/>
          </p:cNvPicPr>
          <p:nvPr/>
        </p:nvPicPr>
        <p:blipFill>
          <a:blip r:embed="rId3">
            <a:extLst/>
          </a:blip>
          <a:stretch>
            <a:fillRect/>
          </a:stretch>
        </p:blipFill>
        <p:spPr>
          <a:xfrm rot="21420000">
            <a:off x="8500566" y="490545"/>
            <a:ext cx="3687175" cy="8409274"/>
          </a:xfrm>
          <a:prstGeom prst="rect">
            <a:avLst/>
          </a:prstGeom>
          <a:ln w="12700">
            <a:miter lim="400000"/>
          </a:ln>
        </p:spPr>
      </p:pic>
      <p:pic>
        <p:nvPicPr>
          <p:cNvPr id="310" name="Slide6Panama.jpg"/>
          <p:cNvPicPr>
            <a:picLocks noChangeAspect="1"/>
          </p:cNvPicPr>
          <p:nvPr/>
        </p:nvPicPr>
        <p:blipFill>
          <a:blip r:embed="rId4">
            <a:extLst/>
          </a:blip>
          <a:stretch>
            <a:fillRect/>
          </a:stretch>
        </p:blipFill>
        <p:spPr>
          <a:xfrm>
            <a:off x="1172993" y="2433438"/>
            <a:ext cx="6594814" cy="4886724"/>
          </a:xfrm>
          <a:prstGeom prst="rect">
            <a:avLst/>
          </a:prstGeom>
          <a:ln w="12700">
            <a:miter lim="400000"/>
          </a:ln>
        </p:spPr>
      </p:pic>
      <p:grpSp>
        <p:nvGrpSpPr>
          <p:cNvPr id="313" name="Group 313"/>
          <p:cNvGrpSpPr/>
          <p:nvPr/>
        </p:nvGrpSpPr>
        <p:grpSpPr>
          <a:xfrm>
            <a:off x="4673108" y="2548466"/>
            <a:ext cx="2219251" cy="1311447"/>
            <a:chOff x="-262607" y="-165099"/>
            <a:chExt cx="2219250" cy="1311445"/>
          </a:xfrm>
        </p:grpSpPr>
        <p:sp>
          <p:nvSpPr>
            <p:cNvPr id="311" name="Shape 311"/>
            <p:cNvSpPr/>
            <p:nvPr/>
          </p:nvSpPr>
          <p:spPr>
            <a:xfrm flipH="1">
              <a:off x="202948" y="555485"/>
              <a:ext cx="590860" cy="590861"/>
            </a:xfrm>
            <a:prstGeom prst="line">
              <a:avLst/>
            </a:prstGeom>
            <a:noFill/>
            <a:ln w="63500" cap="flat">
              <a:solidFill>
                <a:srgbClr val="00FDFF"/>
              </a:solidFill>
              <a:prstDash val="solid"/>
              <a:miter lim="400000"/>
              <a:tailEnd type="triangle" w="med" len="med"/>
            </a:ln>
            <a:effectLst>
              <a:outerShdw blurRad="12700" dist="53876" dir="5400000" rotWithShape="0">
                <a:srgbClr val="000000"/>
              </a:outerShdw>
            </a:effectLst>
          </p:spPr>
          <p:txBody>
            <a:bodyPr wrap="square" lIns="50800" tIns="50800" rIns="50800" bIns="50800" numCol="1" anchor="ctr">
              <a:noAutofit/>
            </a:bodyPr>
            <a:lstStyle/>
            <a:p>
              <a:pPr>
                <a:defRPr sz="2400"/>
              </a:pPr>
              <a:endParaRPr/>
            </a:p>
          </p:txBody>
        </p:sp>
        <p:sp>
          <p:nvSpPr>
            <p:cNvPr id="312" name="Shape 312"/>
            <p:cNvSpPr/>
            <p:nvPr/>
          </p:nvSpPr>
          <p:spPr>
            <a:xfrm>
              <a:off x="-262608" y="-165100"/>
              <a:ext cx="2219252" cy="736601"/>
            </a:xfrm>
            <a:prstGeom prst="rect">
              <a:avLst/>
            </a:prstGeom>
            <a:noFill/>
            <a:ln w="12700" cap="flat">
              <a:noFill/>
              <a:miter lim="400000"/>
            </a:ln>
            <a:effectLst>
              <a:outerShdw blurRad="12700" dist="53876" dir="5400000" rotWithShape="0">
                <a:srgbClr val="000000"/>
              </a:outerShdw>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defRPr sz="4200">
                  <a:solidFill>
                    <a:srgbClr val="FFFB00"/>
                  </a:solidFill>
                  <a:latin typeface="Helvetica"/>
                  <a:ea typeface="Helvetica"/>
                  <a:cs typeface="Helvetica"/>
                  <a:sym typeface="Helvetica"/>
                </a:defRPr>
              </a:pPr>
              <a:r>
                <a:rPr>
                  <a:solidFill>
                    <a:srgbClr val="00FDFF"/>
                  </a:solidFill>
                </a:rPr>
                <a:t>Ant</a:t>
              </a:r>
              <a:r>
                <a:t> </a:t>
              </a:r>
              <a:r>
                <a:rPr>
                  <a:solidFill>
                    <a:srgbClr val="00FDFF"/>
                  </a:solidFill>
                </a:rPr>
                <a:t>larva</a:t>
              </a:r>
            </a:p>
          </p:txBody>
        </p:sp>
      </p:grpSp>
      <p:grpSp>
        <p:nvGrpSpPr>
          <p:cNvPr id="316" name="Group 316"/>
          <p:cNvGrpSpPr/>
          <p:nvPr/>
        </p:nvGrpSpPr>
        <p:grpSpPr>
          <a:xfrm>
            <a:off x="4556089" y="6087783"/>
            <a:ext cx="1804567" cy="981884"/>
            <a:chOff x="0" y="0"/>
            <a:chExt cx="1804566" cy="981883"/>
          </a:xfrm>
        </p:grpSpPr>
        <p:sp>
          <p:nvSpPr>
            <p:cNvPr id="314" name="Shape 314"/>
            <p:cNvSpPr/>
            <p:nvPr/>
          </p:nvSpPr>
          <p:spPr>
            <a:xfrm flipH="1" flipV="1">
              <a:off x="-1" y="-1"/>
              <a:ext cx="663810" cy="507533"/>
            </a:xfrm>
            <a:prstGeom prst="line">
              <a:avLst/>
            </a:prstGeom>
            <a:noFill/>
            <a:ln w="63500" cap="flat">
              <a:solidFill>
                <a:srgbClr val="FF2600"/>
              </a:solidFill>
              <a:prstDash val="solid"/>
              <a:miter lim="400000"/>
              <a:tailEnd type="triangle" w="med" len="med"/>
            </a:ln>
            <a:effectLst>
              <a:outerShdw blurRad="12700" dist="53876" dir="5400000" rotWithShape="0">
                <a:srgbClr val="000000"/>
              </a:outerShdw>
            </a:effectLst>
          </p:spPr>
          <p:txBody>
            <a:bodyPr wrap="square" lIns="50800" tIns="50800" rIns="50800" bIns="50800" numCol="1" anchor="ctr">
              <a:noAutofit/>
            </a:bodyPr>
            <a:lstStyle/>
            <a:p>
              <a:pPr>
                <a:defRPr sz="2400"/>
              </a:pPr>
              <a:endParaRPr/>
            </a:p>
          </p:txBody>
        </p:sp>
        <p:sp>
          <p:nvSpPr>
            <p:cNvPr id="315" name="Shape 315"/>
            <p:cNvSpPr/>
            <p:nvPr/>
          </p:nvSpPr>
          <p:spPr>
            <a:xfrm>
              <a:off x="682588" y="245283"/>
              <a:ext cx="1121979" cy="736601"/>
            </a:xfrm>
            <a:prstGeom prst="rect">
              <a:avLst/>
            </a:prstGeom>
            <a:noFill/>
            <a:ln w="12700" cap="flat">
              <a:noFill/>
              <a:miter lim="400000"/>
            </a:ln>
            <a:effectLst>
              <a:outerShdw blurRad="12700" dist="53876" dir="5400000" rotWithShape="0">
                <a:srgbClr val="000000"/>
              </a:outerShdw>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4200">
                  <a:solidFill>
                    <a:srgbClr val="FF2600"/>
                  </a:solidFill>
                  <a:latin typeface="Helvetica"/>
                  <a:ea typeface="Helvetica"/>
                  <a:cs typeface="Helvetica"/>
                  <a:sym typeface="Helvetica"/>
                </a:defRPr>
              </a:lvl1pPr>
            </a:lstStyle>
            <a:p>
              <a:r>
                <a:t>mite</a:t>
              </a:r>
            </a:p>
          </p:txBody>
        </p:sp>
      </p:grpSp>
      <p:sp>
        <p:nvSpPr>
          <p:cNvPr id="317" name="Shape 317"/>
          <p:cNvSpPr/>
          <p:nvPr/>
        </p:nvSpPr>
        <p:spPr>
          <a:xfrm>
            <a:off x="5126204" y="142414"/>
            <a:ext cx="2752392" cy="736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200" i="1">
                <a:solidFill>
                  <a:srgbClr val="FF2600"/>
                </a:solidFill>
                <a:latin typeface="Helvetica"/>
                <a:ea typeface="Helvetica"/>
                <a:cs typeface="Helvetica"/>
                <a:sym typeface="Helvetica"/>
              </a:defRPr>
            </a:lvl1pPr>
          </a:lstStyle>
          <a:p>
            <a:r>
              <a:t>Larvamima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3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3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3" nodeType="clickEffect">
                                  <p:stCondLst>
                                    <p:cond delay="0"/>
                                  </p:stCondLst>
                                  <p:iterate>
                                    <p:tmAbs val="0"/>
                                  </p:iterate>
                                  <p:childTnLst>
                                    <p:set>
                                      <p:cBhvr>
                                        <p:cTn id="14" fill="hold"/>
                                        <p:tgtEl>
                                          <p:spTgt spid="3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 grpId="3" animBg="1" advAuto="0"/>
      <p:bldP spid="313" grpId="1" animBg="1" advAuto="0"/>
      <p:bldP spid="316" grpId="2" animBg="1" advAuto="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3" name="Group 323"/>
          <p:cNvGrpSpPr/>
          <p:nvPr/>
        </p:nvGrpSpPr>
        <p:grpSpPr>
          <a:xfrm>
            <a:off x="3033881" y="528041"/>
            <a:ext cx="6937038" cy="9081272"/>
            <a:chOff x="0" y="0"/>
            <a:chExt cx="6937037" cy="9081270"/>
          </a:xfrm>
        </p:grpSpPr>
        <p:grpSp>
          <p:nvGrpSpPr>
            <p:cNvPr id="321" name="Group 321"/>
            <p:cNvGrpSpPr/>
            <p:nvPr/>
          </p:nvGrpSpPr>
          <p:grpSpPr>
            <a:xfrm>
              <a:off x="0" y="0"/>
              <a:ext cx="6937038" cy="8996959"/>
              <a:chOff x="0" y="0"/>
              <a:chExt cx="6937037" cy="8996958"/>
            </a:xfrm>
          </p:grpSpPr>
          <p:pic>
            <p:nvPicPr>
              <p:cNvPr id="319" name="  Body_Fig1_orig.pdf"/>
              <p:cNvPicPr>
                <a:picLocks noChangeAspect="1"/>
              </p:cNvPicPr>
              <p:nvPr/>
            </p:nvPicPr>
            <p:blipFill>
              <a:blip r:embed="rId3">
                <a:extLst/>
              </a:blip>
              <a:srcRect l="55633" b="18978"/>
              <a:stretch>
                <a:fillRect/>
              </a:stretch>
            </p:blipFill>
            <p:spPr>
              <a:xfrm>
                <a:off x="215338" y="0"/>
                <a:ext cx="6721700" cy="8960085"/>
              </a:xfrm>
              <a:prstGeom prst="rect">
                <a:avLst/>
              </a:prstGeom>
              <a:ln w="12700" cap="flat">
                <a:noFill/>
                <a:miter lim="400000"/>
              </a:ln>
              <a:effectLst/>
            </p:spPr>
          </p:pic>
          <p:sp>
            <p:nvSpPr>
              <p:cNvPr id="320" name="Shape 320"/>
              <p:cNvSpPr/>
              <p:nvPr/>
            </p:nvSpPr>
            <p:spPr>
              <a:xfrm>
                <a:off x="0" y="8214684"/>
                <a:ext cx="782274" cy="782275"/>
              </a:xfrm>
              <a:prstGeom prst="rect">
                <a:avLst/>
              </a:prstGeom>
              <a:solidFill>
                <a:srgbClr val="FFFFFF"/>
              </a:solidFill>
              <a:ln w="12700" cap="flat">
                <a:noFill/>
                <a:miter lim="400000"/>
              </a:ln>
              <a:effectLst/>
            </p:spPr>
            <p:txBody>
              <a:bodyPr wrap="square" lIns="50800" tIns="50800" rIns="50800" bIns="50800" numCol="1" anchor="ctr">
                <a:noAutofit/>
              </a:bodyPr>
              <a:lstStyle/>
              <a:p>
                <a:pPr>
                  <a:defRPr sz="2400">
                    <a:solidFill>
                      <a:srgbClr val="FFFFFF"/>
                    </a:solidFill>
                  </a:defRPr>
                </a:pPr>
                <a:endParaRPr/>
              </a:p>
            </p:txBody>
          </p:sp>
        </p:grpSp>
        <p:sp>
          <p:nvSpPr>
            <p:cNvPr id="322" name="Shape 322"/>
            <p:cNvSpPr/>
            <p:nvPr/>
          </p:nvSpPr>
          <p:spPr>
            <a:xfrm rot="1740000">
              <a:off x="41495" y="8382989"/>
              <a:ext cx="2268274" cy="158370"/>
            </a:xfrm>
            <a:prstGeom prst="rect">
              <a:avLst/>
            </a:prstGeom>
            <a:solidFill>
              <a:srgbClr val="FFFFFF"/>
            </a:solidFill>
            <a:ln w="12700" cap="flat">
              <a:noFill/>
              <a:miter lim="400000"/>
            </a:ln>
            <a:effectLst/>
          </p:spPr>
          <p:txBody>
            <a:bodyPr wrap="square" lIns="50800" tIns="50800" rIns="50800" bIns="50800" numCol="1" anchor="ctr">
              <a:noAutofit/>
            </a:bodyPr>
            <a:lstStyle/>
            <a:p>
              <a:pPr>
                <a:defRPr sz="2400">
                  <a:solidFill>
                    <a:srgbClr val="FFFFFF"/>
                  </a:solidFill>
                </a:defRPr>
              </a:pPr>
              <a:endParaRPr/>
            </a:p>
          </p:txBody>
        </p:sp>
      </p:grpSp>
      <p:sp>
        <p:nvSpPr>
          <p:cNvPr id="324" name="Shape 324"/>
          <p:cNvSpPr/>
          <p:nvPr/>
        </p:nvSpPr>
        <p:spPr>
          <a:xfrm rot="14462461">
            <a:off x="4549611" y="4578153"/>
            <a:ext cx="4276154" cy="5647328"/>
          </a:xfrm>
          <a:prstGeom prst="ellipse">
            <a:avLst/>
          </a:prstGeom>
          <a:ln w="38100">
            <a:solidFill>
              <a:srgbClr val="FF2600"/>
            </a:solidFill>
            <a:miter lim="400000"/>
          </a:ln>
          <a:effectLst>
            <a:outerShdw blurRad="38100" dist="25400" dir="5400000" rotWithShape="0">
              <a:srgbClr val="000000">
                <a:alpha val="50000"/>
              </a:srgbClr>
            </a:outerShdw>
          </a:effectLst>
        </p:spPr>
        <p:txBody>
          <a:bodyPr lIns="50800" tIns="50800" rIns="50800" bIns="50800" anchor="ctr"/>
          <a:lstStyle/>
          <a:p>
            <a:pPr>
              <a:defRPr sz="2400">
                <a:solidFill>
                  <a:srgbClr val="FFFFFF"/>
                </a:solidFill>
              </a:defRPr>
            </a:pPr>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3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4" grpId="1" animBg="1" advAuto="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6" name="4_Antennequesoma_leg.png"/>
          <p:cNvPicPr>
            <a:picLocks noChangeAspect="1"/>
          </p:cNvPicPr>
          <p:nvPr/>
        </p:nvPicPr>
        <p:blipFill>
          <a:blip r:embed="rId3">
            <a:extLst/>
          </a:blip>
          <a:stretch>
            <a:fillRect/>
          </a:stretch>
        </p:blipFill>
        <p:spPr>
          <a:xfrm>
            <a:off x="1427911" y="253324"/>
            <a:ext cx="1396394" cy="4642460"/>
          </a:xfrm>
          <a:prstGeom prst="rect">
            <a:avLst/>
          </a:prstGeom>
          <a:ln w="12700">
            <a:miter lim="400000"/>
          </a:ln>
        </p:spPr>
      </p:pic>
      <p:sp>
        <p:nvSpPr>
          <p:cNvPr id="327" name="Shape 327"/>
          <p:cNvSpPr/>
          <p:nvPr/>
        </p:nvSpPr>
        <p:spPr>
          <a:xfrm>
            <a:off x="575450" y="4559299"/>
            <a:ext cx="3101316" cy="457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2300" i="1"/>
            </a:pPr>
            <a:r>
              <a:t>Antennequesoma </a:t>
            </a:r>
            <a:r>
              <a:rPr i="0"/>
              <a:t>(leg)</a:t>
            </a:r>
          </a:p>
        </p:txBody>
      </p:sp>
      <p:pic>
        <p:nvPicPr>
          <p:cNvPr id="328" name="8_Antennequesoma_antenna.png"/>
          <p:cNvPicPr>
            <a:picLocks noChangeAspect="1"/>
          </p:cNvPicPr>
          <p:nvPr/>
        </p:nvPicPr>
        <p:blipFill>
          <a:blip r:embed="rId4">
            <a:extLst/>
          </a:blip>
          <a:stretch>
            <a:fillRect/>
          </a:stretch>
        </p:blipFill>
        <p:spPr>
          <a:xfrm rot="18838000">
            <a:off x="5451718" y="7269848"/>
            <a:ext cx="1862590" cy="1770737"/>
          </a:xfrm>
          <a:prstGeom prst="rect">
            <a:avLst/>
          </a:prstGeom>
          <a:ln w="12700">
            <a:miter lim="400000"/>
          </a:ln>
        </p:spPr>
      </p:pic>
      <p:sp>
        <p:nvSpPr>
          <p:cNvPr id="329" name="Shape 329"/>
          <p:cNvSpPr/>
          <p:nvPr/>
        </p:nvSpPr>
        <p:spPr>
          <a:xfrm>
            <a:off x="4507394" y="9055099"/>
            <a:ext cx="3751238" cy="457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2300" i="1"/>
            </a:pPr>
            <a:r>
              <a:t>Antennequesoma </a:t>
            </a:r>
            <a:r>
              <a:rPr i="0"/>
              <a:t>(antenna)</a:t>
            </a:r>
          </a:p>
        </p:txBody>
      </p:sp>
      <p:pic>
        <p:nvPicPr>
          <p:cNvPr id="330" name="7_Planodiscus.png"/>
          <p:cNvPicPr>
            <a:picLocks noChangeAspect="1"/>
          </p:cNvPicPr>
          <p:nvPr/>
        </p:nvPicPr>
        <p:blipFill>
          <a:blip r:embed="rId5">
            <a:extLst/>
          </a:blip>
          <a:stretch>
            <a:fillRect/>
          </a:stretch>
        </p:blipFill>
        <p:spPr>
          <a:xfrm>
            <a:off x="4128044" y="283976"/>
            <a:ext cx="1297211" cy="4200156"/>
          </a:xfrm>
          <a:prstGeom prst="rect">
            <a:avLst/>
          </a:prstGeom>
          <a:ln w="12700">
            <a:miter lim="400000"/>
          </a:ln>
        </p:spPr>
      </p:pic>
      <p:sp>
        <p:nvSpPr>
          <p:cNvPr id="331" name="Shape 331"/>
          <p:cNvSpPr/>
          <p:nvPr/>
        </p:nvSpPr>
        <p:spPr>
          <a:xfrm>
            <a:off x="4178111" y="4241799"/>
            <a:ext cx="1705077" cy="457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300" i="1"/>
            </a:lvl1pPr>
          </a:lstStyle>
          <a:p>
            <a:r>
              <a:t>Planodiscus</a:t>
            </a:r>
          </a:p>
        </p:txBody>
      </p:sp>
      <p:pic>
        <p:nvPicPr>
          <p:cNvPr id="332" name="6_Macrocheles.png"/>
          <p:cNvPicPr>
            <a:picLocks noChangeAspect="1"/>
          </p:cNvPicPr>
          <p:nvPr/>
        </p:nvPicPr>
        <p:blipFill>
          <a:blip r:embed="rId6">
            <a:extLst/>
          </a:blip>
          <a:stretch>
            <a:fillRect/>
          </a:stretch>
        </p:blipFill>
        <p:spPr>
          <a:xfrm>
            <a:off x="6448171" y="650997"/>
            <a:ext cx="1849453" cy="2334399"/>
          </a:xfrm>
          <a:prstGeom prst="rect">
            <a:avLst/>
          </a:prstGeom>
          <a:ln w="12700">
            <a:miter lim="400000"/>
          </a:ln>
        </p:spPr>
      </p:pic>
      <p:sp>
        <p:nvSpPr>
          <p:cNvPr id="333" name="Shape 333"/>
          <p:cNvSpPr/>
          <p:nvPr/>
        </p:nvSpPr>
        <p:spPr>
          <a:xfrm>
            <a:off x="6474208" y="2909578"/>
            <a:ext cx="1797381" cy="457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300" i="1"/>
            </a:lvl1pPr>
          </a:lstStyle>
          <a:p>
            <a:r>
              <a:t>Macrocheles</a:t>
            </a:r>
          </a:p>
        </p:txBody>
      </p:sp>
      <p:pic>
        <p:nvPicPr>
          <p:cNvPr id="334" name="2_Coxequesoma.png"/>
          <p:cNvPicPr>
            <a:picLocks noChangeAspect="1"/>
          </p:cNvPicPr>
          <p:nvPr/>
        </p:nvPicPr>
        <p:blipFill>
          <a:blip r:embed="rId7">
            <a:extLst/>
          </a:blip>
          <a:stretch>
            <a:fillRect/>
          </a:stretch>
        </p:blipFill>
        <p:spPr>
          <a:xfrm rot="3060000">
            <a:off x="9378686" y="3127478"/>
            <a:ext cx="1890620" cy="2182420"/>
          </a:xfrm>
          <a:prstGeom prst="rect">
            <a:avLst/>
          </a:prstGeom>
          <a:ln w="12700">
            <a:miter lim="400000"/>
          </a:ln>
        </p:spPr>
      </p:pic>
      <p:sp>
        <p:nvSpPr>
          <p:cNvPr id="335" name="Shape 335"/>
          <p:cNvSpPr/>
          <p:nvPr/>
        </p:nvSpPr>
        <p:spPr>
          <a:xfrm>
            <a:off x="9418829" y="5102671"/>
            <a:ext cx="2013535" cy="457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300" i="1"/>
            </a:lvl1pPr>
          </a:lstStyle>
          <a:p>
            <a:r>
              <a:t>Coxequesoma</a:t>
            </a:r>
          </a:p>
        </p:txBody>
      </p:sp>
      <p:pic>
        <p:nvPicPr>
          <p:cNvPr id="336" name="10_Pinoglyphus.png"/>
          <p:cNvPicPr>
            <a:picLocks noChangeAspect="1"/>
          </p:cNvPicPr>
          <p:nvPr/>
        </p:nvPicPr>
        <p:blipFill>
          <a:blip r:embed="rId8">
            <a:extLst/>
          </a:blip>
          <a:stretch>
            <a:fillRect/>
          </a:stretch>
        </p:blipFill>
        <p:spPr>
          <a:xfrm>
            <a:off x="11407236" y="416556"/>
            <a:ext cx="1044731" cy="2334399"/>
          </a:xfrm>
          <a:prstGeom prst="rect">
            <a:avLst/>
          </a:prstGeom>
          <a:ln w="12700">
            <a:miter lim="400000"/>
          </a:ln>
        </p:spPr>
      </p:pic>
      <p:sp>
        <p:nvSpPr>
          <p:cNvPr id="337" name="Shape 337"/>
          <p:cNvSpPr/>
          <p:nvPr/>
        </p:nvSpPr>
        <p:spPr>
          <a:xfrm>
            <a:off x="11069030" y="2737620"/>
            <a:ext cx="1721143" cy="457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300" i="1"/>
            </a:lvl1pPr>
          </a:lstStyle>
          <a:p>
            <a:r>
              <a:t>Pinoglyphus</a:t>
            </a:r>
          </a:p>
        </p:txBody>
      </p:sp>
      <p:pic>
        <p:nvPicPr>
          <p:cNvPr id="338" name="3_Habeogula.png"/>
          <p:cNvPicPr>
            <a:picLocks noChangeAspect="1"/>
          </p:cNvPicPr>
          <p:nvPr/>
        </p:nvPicPr>
        <p:blipFill>
          <a:blip r:embed="rId9">
            <a:extLst/>
          </a:blip>
          <a:stretch>
            <a:fillRect/>
          </a:stretch>
        </p:blipFill>
        <p:spPr>
          <a:xfrm>
            <a:off x="6696377" y="4173055"/>
            <a:ext cx="1871803" cy="2334399"/>
          </a:xfrm>
          <a:prstGeom prst="rect">
            <a:avLst/>
          </a:prstGeom>
          <a:ln w="12700">
            <a:miter lim="400000"/>
          </a:ln>
        </p:spPr>
      </p:pic>
      <p:sp>
        <p:nvSpPr>
          <p:cNvPr id="339" name="Shape 339"/>
          <p:cNvSpPr/>
          <p:nvPr/>
        </p:nvSpPr>
        <p:spPr>
          <a:xfrm>
            <a:off x="6827365" y="6367944"/>
            <a:ext cx="1559027" cy="457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300" i="1"/>
            </a:lvl1pPr>
          </a:lstStyle>
          <a:p>
            <a:r>
              <a:t>Habeogula</a:t>
            </a:r>
          </a:p>
        </p:txBody>
      </p:sp>
      <p:pic>
        <p:nvPicPr>
          <p:cNvPr id="340" name="1_Trichocylliba.png"/>
          <p:cNvPicPr>
            <a:picLocks noChangeAspect="1"/>
          </p:cNvPicPr>
          <p:nvPr/>
        </p:nvPicPr>
        <p:blipFill>
          <a:blip r:embed="rId10">
            <a:extLst/>
          </a:blip>
          <a:stretch>
            <a:fillRect/>
          </a:stretch>
        </p:blipFill>
        <p:spPr>
          <a:xfrm>
            <a:off x="3692804" y="5147460"/>
            <a:ext cx="1899723" cy="1976913"/>
          </a:xfrm>
          <a:prstGeom prst="rect">
            <a:avLst/>
          </a:prstGeom>
          <a:ln w="12700">
            <a:miter lim="400000"/>
          </a:ln>
        </p:spPr>
      </p:pic>
      <p:sp>
        <p:nvSpPr>
          <p:cNvPr id="341" name="Shape 341"/>
          <p:cNvSpPr/>
          <p:nvPr/>
        </p:nvSpPr>
        <p:spPr>
          <a:xfrm>
            <a:off x="3771141" y="7010399"/>
            <a:ext cx="1743050" cy="457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300" i="1"/>
            </a:lvl1pPr>
          </a:lstStyle>
          <a:p>
            <a:r>
              <a:t>Trichocylliba</a:t>
            </a:r>
          </a:p>
        </p:txBody>
      </p:sp>
      <p:pic>
        <p:nvPicPr>
          <p:cNvPr id="342" name="5_limelodid.png"/>
          <p:cNvPicPr>
            <a:picLocks noChangeAspect="1"/>
          </p:cNvPicPr>
          <p:nvPr/>
        </p:nvPicPr>
        <p:blipFill>
          <a:blip r:embed="rId11">
            <a:extLst/>
          </a:blip>
          <a:stretch>
            <a:fillRect/>
          </a:stretch>
        </p:blipFill>
        <p:spPr>
          <a:xfrm rot="21400393">
            <a:off x="728232" y="5159371"/>
            <a:ext cx="2236952" cy="4115074"/>
          </a:xfrm>
          <a:prstGeom prst="rect">
            <a:avLst/>
          </a:prstGeom>
          <a:ln w="12700">
            <a:miter lim="400000"/>
          </a:ln>
        </p:spPr>
      </p:pic>
      <p:sp>
        <p:nvSpPr>
          <p:cNvPr id="343" name="Shape 343"/>
          <p:cNvSpPr/>
          <p:nvPr/>
        </p:nvSpPr>
        <p:spPr>
          <a:xfrm>
            <a:off x="750850" y="9091927"/>
            <a:ext cx="2191716" cy="457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300"/>
            </a:lvl1pPr>
          </a:lstStyle>
          <a:p>
            <a:r>
              <a:t>limulodid beetle</a:t>
            </a:r>
          </a:p>
        </p:txBody>
      </p:sp>
      <p:pic>
        <p:nvPicPr>
          <p:cNvPr id="344" name="9_Cirocylliba.png"/>
          <p:cNvPicPr>
            <a:picLocks noChangeAspect="1"/>
          </p:cNvPicPr>
          <p:nvPr/>
        </p:nvPicPr>
        <p:blipFill>
          <a:blip r:embed="rId12">
            <a:extLst/>
          </a:blip>
          <a:stretch>
            <a:fillRect/>
          </a:stretch>
        </p:blipFill>
        <p:spPr>
          <a:xfrm rot="20125250">
            <a:off x="10090237" y="6414483"/>
            <a:ext cx="1734554" cy="2334399"/>
          </a:xfrm>
          <a:prstGeom prst="rect">
            <a:avLst/>
          </a:prstGeom>
          <a:ln w="12700">
            <a:miter lim="400000"/>
          </a:ln>
        </p:spPr>
      </p:pic>
      <p:sp>
        <p:nvSpPr>
          <p:cNvPr id="345" name="Shape 345"/>
          <p:cNvSpPr/>
          <p:nvPr/>
        </p:nvSpPr>
        <p:spPr>
          <a:xfrm>
            <a:off x="10061346" y="8534399"/>
            <a:ext cx="1650747" cy="457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300" i="1"/>
            </a:lvl1pPr>
          </a:lstStyle>
          <a:p>
            <a:r>
              <a:t>Circocylliba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7" name="ant_with_mites2 flat.png"/>
          <p:cNvPicPr>
            <a:picLocks noChangeAspect="1"/>
          </p:cNvPicPr>
          <p:nvPr/>
        </p:nvPicPr>
        <p:blipFill>
          <a:blip r:embed="rId3">
            <a:extLst/>
          </a:blip>
          <a:stretch>
            <a:fillRect/>
          </a:stretch>
        </p:blipFill>
        <p:spPr>
          <a:xfrm>
            <a:off x="580571" y="0"/>
            <a:ext cx="11843658" cy="9753600"/>
          </a:xfrm>
          <a:prstGeom prst="rect">
            <a:avLst/>
          </a:prstGeom>
          <a:ln w="12700">
            <a:miter lim="400000"/>
          </a:ln>
        </p:spPr>
      </p:pic>
      <p:pic>
        <p:nvPicPr>
          <p:cNvPr id="348" name="11_justant67408766-burchelli.jpg"/>
          <p:cNvPicPr>
            <a:picLocks noChangeAspect="1"/>
          </p:cNvPicPr>
          <p:nvPr/>
        </p:nvPicPr>
        <p:blipFill>
          <a:blip r:embed="rId4">
            <a:extLst/>
          </a:blip>
          <a:srcRect l="4164" t="5589" r="17051" b="16587"/>
          <a:stretch>
            <a:fillRect/>
          </a:stretch>
        </p:blipFill>
        <p:spPr>
          <a:xfrm>
            <a:off x="461874" y="517373"/>
            <a:ext cx="11954194" cy="7962556"/>
          </a:xfrm>
          <a:prstGeom prst="rect">
            <a:avLst/>
          </a:prstGeom>
          <a:ln w="12700">
            <a:miter lim="400000"/>
          </a:ln>
        </p:spPr>
      </p:pic>
      <p:pic>
        <p:nvPicPr>
          <p:cNvPr id="349" name="4_Antennequesoma_leg.png"/>
          <p:cNvPicPr>
            <a:picLocks noChangeAspect="1"/>
          </p:cNvPicPr>
          <p:nvPr/>
        </p:nvPicPr>
        <p:blipFill>
          <a:blip r:embed="rId5">
            <a:extLst/>
          </a:blip>
          <a:stretch>
            <a:fillRect/>
          </a:stretch>
        </p:blipFill>
        <p:spPr>
          <a:xfrm rot="1920000">
            <a:off x="3685837" y="2158219"/>
            <a:ext cx="666967" cy="2217401"/>
          </a:xfrm>
          <a:prstGeom prst="rect">
            <a:avLst/>
          </a:prstGeom>
          <a:ln w="12700">
            <a:miter lim="400000"/>
          </a:ln>
        </p:spPr>
      </p:pic>
      <p:pic>
        <p:nvPicPr>
          <p:cNvPr id="350" name="7_Planodiscus.png"/>
          <p:cNvPicPr>
            <a:picLocks noChangeAspect="1"/>
          </p:cNvPicPr>
          <p:nvPr/>
        </p:nvPicPr>
        <p:blipFill>
          <a:blip r:embed="rId6">
            <a:extLst/>
          </a:blip>
          <a:stretch>
            <a:fillRect/>
          </a:stretch>
        </p:blipFill>
        <p:spPr>
          <a:xfrm rot="1980000" flipH="1">
            <a:off x="3956262" y="3064984"/>
            <a:ext cx="681593" cy="2206883"/>
          </a:xfrm>
          <a:prstGeom prst="rect">
            <a:avLst/>
          </a:prstGeom>
          <a:ln w="12700">
            <a:miter lim="400000"/>
          </a:ln>
        </p:spPr>
      </p:pic>
      <p:pic>
        <p:nvPicPr>
          <p:cNvPr id="351" name="6_Macrocheles.png"/>
          <p:cNvPicPr>
            <a:picLocks noChangeAspect="1"/>
          </p:cNvPicPr>
          <p:nvPr/>
        </p:nvPicPr>
        <p:blipFill>
          <a:blip r:embed="rId7">
            <a:extLst/>
          </a:blip>
          <a:stretch>
            <a:fillRect/>
          </a:stretch>
        </p:blipFill>
        <p:spPr>
          <a:xfrm rot="3120000">
            <a:off x="1846989" y="7723551"/>
            <a:ext cx="532435" cy="672045"/>
          </a:xfrm>
          <a:prstGeom prst="rect">
            <a:avLst/>
          </a:prstGeom>
          <a:ln w="12700">
            <a:miter lim="400000"/>
          </a:ln>
        </p:spPr>
      </p:pic>
      <p:pic>
        <p:nvPicPr>
          <p:cNvPr id="352" name="10_Pinoglyphus.png"/>
          <p:cNvPicPr>
            <a:picLocks noChangeAspect="1"/>
          </p:cNvPicPr>
          <p:nvPr/>
        </p:nvPicPr>
        <p:blipFill>
          <a:blip r:embed="rId8">
            <a:extLst/>
          </a:blip>
          <a:stretch>
            <a:fillRect/>
          </a:stretch>
        </p:blipFill>
        <p:spPr>
          <a:xfrm rot="13500000">
            <a:off x="7768572" y="2407558"/>
            <a:ext cx="568595" cy="1270497"/>
          </a:xfrm>
          <a:prstGeom prst="rect">
            <a:avLst/>
          </a:prstGeom>
          <a:ln w="12700">
            <a:miter lim="400000"/>
          </a:ln>
        </p:spPr>
      </p:pic>
      <p:pic>
        <p:nvPicPr>
          <p:cNvPr id="353" name="5_limelodid.png"/>
          <p:cNvPicPr>
            <a:picLocks noChangeAspect="1"/>
          </p:cNvPicPr>
          <p:nvPr/>
        </p:nvPicPr>
        <p:blipFill>
          <a:blip r:embed="rId9">
            <a:extLst/>
          </a:blip>
          <a:stretch>
            <a:fillRect/>
          </a:stretch>
        </p:blipFill>
        <p:spPr>
          <a:xfrm rot="2400000">
            <a:off x="3640016" y="5236111"/>
            <a:ext cx="755374" cy="1389578"/>
          </a:xfrm>
          <a:prstGeom prst="rect">
            <a:avLst/>
          </a:prstGeom>
          <a:ln w="12700">
            <a:miter lim="400000"/>
          </a:ln>
        </p:spPr>
      </p:pic>
      <p:pic>
        <p:nvPicPr>
          <p:cNvPr id="354" name="1_Trichocylliba.png"/>
          <p:cNvPicPr>
            <a:picLocks noChangeAspect="1"/>
          </p:cNvPicPr>
          <p:nvPr/>
        </p:nvPicPr>
        <p:blipFill>
          <a:blip r:embed="rId10">
            <a:extLst/>
          </a:blip>
          <a:stretch>
            <a:fillRect/>
          </a:stretch>
        </p:blipFill>
        <p:spPr>
          <a:xfrm rot="1320000">
            <a:off x="4270988" y="4535794"/>
            <a:ext cx="762064" cy="793028"/>
          </a:xfrm>
          <a:prstGeom prst="rect">
            <a:avLst/>
          </a:prstGeom>
          <a:ln w="12700">
            <a:miter lim="400000"/>
          </a:ln>
        </p:spPr>
      </p:pic>
      <p:pic>
        <p:nvPicPr>
          <p:cNvPr id="355" name="3_Habeogula.png"/>
          <p:cNvPicPr>
            <a:picLocks noChangeAspect="1"/>
          </p:cNvPicPr>
          <p:nvPr/>
        </p:nvPicPr>
        <p:blipFill>
          <a:blip r:embed="rId11">
            <a:extLst/>
          </a:blip>
          <a:stretch>
            <a:fillRect/>
          </a:stretch>
        </p:blipFill>
        <p:spPr>
          <a:xfrm rot="11640000">
            <a:off x="7240883" y="3911630"/>
            <a:ext cx="828826" cy="1033661"/>
          </a:xfrm>
          <a:prstGeom prst="rect">
            <a:avLst/>
          </a:prstGeom>
          <a:ln w="12700">
            <a:miter lim="400000"/>
          </a:ln>
        </p:spPr>
      </p:pic>
      <p:pic>
        <p:nvPicPr>
          <p:cNvPr id="356" name="2_Coxequesoma.png"/>
          <p:cNvPicPr>
            <a:picLocks noChangeAspect="1"/>
          </p:cNvPicPr>
          <p:nvPr/>
        </p:nvPicPr>
        <p:blipFill>
          <a:blip r:embed="rId12">
            <a:extLst/>
          </a:blip>
          <a:stretch>
            <a:fillRect/>
          </a:stretch>
        </p:blipFill>
        <p:spPr>
          <a:xfrm rot="3060000">
            <a:off x="5447537" y="5052149"/>
            <a:ext cx="719750" cy="830836"/>
          </a:xfrm>
          <a:prstGeom prst="rect">
            <a:avLst/>
          </a:prstGeom>
          <a:ln w="12700">
            <a:miter lim="400000"/>
          </a:ln>
        </p:spPr>
      </p:pic>
      <p:pic>
        <p:nvPicPr>
          <p:cNvPr id="357" name="8_Antennequesoma_antenna.png"/>
          <p:cNvPicPr>
            <a:picLocks noChangeAspect="1"/>
          </p:cNvPicPr>
          <p:nvPr/>
        </p:nvPicPr>
        <p:blipFill>
          <a:blip r:embed="rId13">
            <a:extLst/>
          </a:blip>
          <a:stretch>
            <a:fillRect/>
          </a:stretch>
        </p:blipFill>
        <p:spPr>
          <a:xfrm rot="10078000">
            <a:off x="8695532" y="2573201"/>
            <a:ext cx="888966" cy="845127"/>
          </a:xfrm>
          <a:prstGeom prst="rect">
            <a:avLst/>
          </a:prstGeom>
          <a:ln w="12700">
            <a:miter lim="400000"/>
          </a:ln>
        </p:spPr>
      </p:pic>
      <p:pic>
        <p:nvPicPr>
          <p:cNvPr id="358" name="9_Cirocylliba.png"/>
          <p:cNvPicPr>
            <a:picLocks noChangeAspect="1"/>
          </p:cNvPicPr>
          <p:nvPr/>
        </p:nvPicPr>
        <p:blipFill>
          <a:blip r:embed="rId14">
            <a:extLst/>
          </a:blip>
          <a:stretch>
            <a:fillRect/>
          </a:stretch>
        </p:blipFill>
        <p:spPr>
          <a:xfrm rot="19465250">
            <a:off x="8968408" y="4925039"/>
            <a:ext cx="629264" cy="846876"/>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 name="CM_Rettenmeyer-239x300.jpg"/>
          <p:cNvPicPr>
            <a:picLocks noChangeAspect="1"/>
          </p:cNvPicPr>
          <p:nvPr/>
        </p:nvPicPr>
        <p:blipFill>
          <a:blip r:embed="rId3">
            <a:extLst/>
          </a:blip>
          <a:stretch>
            <a:fillRect/>
          </a:stretch>
        </p:blipFill>
        <p:spPr>
          <a:xfrm>
            <a:off x="691008" y="2497702"/>
            <a:ext cx="4374176" cy="5490598"/>
          </a:xfrm>
          <a:prstGeom prst="rect">
            <a:avLst/>
          </a:prstGeom>
          <a:ln w="12700">
            <a:miter lim="400000"/>
          </a:ln>
        </p:spPr>
      </p:pic>
      <p:sp>
        <p:nvSpPr>
          <p:cNvPr id="150" name="Shape 150"/>
          <p:cNvSpPr/>
          <p:nvPr/>
        </p:nvSpPr>
        <p:spPr>
          <a:xfrm>
            <a:off x="5308600" y="2808816"/>
            <a:ext cx="5154105"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179999" indent="-179999" algn="l">
              <a:buSzPct val="77000"/>
              <a:buBlip>
                <a:blip r:embed="rId4"/>
              </a:buBlip>
            </a:lvl1pPr>
          </a:lstStyle>
          <a:p>
            <a:r>
              <a:t> 50+ years of field work</a:t>
            </a:r>
          </a:p>
        </p:txBody>
      </p:sp>
      <p:sp>
        <p:nvSpPr>
          <p:cNvPr id="151" name="Shape 151"/>
          <p:cNvSpPr/>
          <p:nvPr/>
        </p:nvSpPr>
        <p:spPr>
          <a:xfrm>
            <a:off x="5308600" y="3524126"/>
            <a:ext cx="5538611"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179999" indent="-179999" algn="l">
              <a:buSzPct val="77000"/>
              <a:buBlip>
                <a:blip r:embed="rId4"/>
              </a:buBlip>
            </a:lvl1pPr>
          </a:lstStyle>
          <a:p>
            <a:r>
              <a:t> South &amp; Central America</a:t>
            </a:r>
          </a:p>
        </p:txBody>
      </p:sp>
      <p:sp>
        <p:nvSpPr>
          <p:cNvPr id="152" name="Shape 152"/>
          <p:cNvSpPr/>
          <p:nvPr/>
        </p:nvSpPr>
        <p:spPr>
          <a:xfrm>
            <a:off x="5842000" y="4852396"/>
            <a:ext cx="6431788" cy="1066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179999" indent="-179999" algn="l">
              <a:buSzPct val="52999"/>
              <a:buBlip>
                <a:blip r:embed="rId5"/>
              </a:buBlip>
              <a:defRPr sz="3200"/>
            </a:pPr>
            <a:r>
              <a:t> 2+ million specimens army ants </a:t>
            </a:r>
          </a:p>
          <a:p>
            <a:pPr algn="l">
              <a:defRPr sz="3200"/>
            </a:pPr>
            <a:r>
              <a:t>  &amp; their “guests”</a:t>
            </a:r>
          </a:p>
        </p:txBody>
      </p:sp>
      <p:sp>
        <p:nvSpPr>
          <p:cNvPr id="153" name="Shape 153"/>
          <p:cNvSpPr/>
          <p:nvPr/>
        </p:nvSpPr>
        <p:spPr>
          <a:xfrm>
            <a:off x="5842000" y="6590787"/>
            <a:ext cx="5356454" cy="584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179999" indent="-179999" algn="l">
              <a:buSzPct val="52999"/>
              <a:buBlip>
                <a:blip r:embed="rId5"/>
              </a:buBlip>
              <a:defRPr sz="3200"/>
            </a:lvl1pPr>
          </a:lstStyle>
          <a:p>
            <a:r>
              <a:t> ~5,000 Kodachrome slides</a:t>
            </a:r>
          </a:p>
        </p:txBody>
      </p:sp>
      <p:sp>
        <p:nvSpPr>
          <p:cNvPr id="154" name="Shape 154"/>
          <p:cNvSpPr/>
          <p:nvPr/>
        </p:nvSpPr>
        <p:spPr>
          <a:xfrm>
            <a:off x="5842000" y="5926277"/>
            <a:ext cx="5898592" cy="584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179999" indent="-179999" algn="l">
              <a:buSzPct val="52999"/>
              <a:buBlip>
                <a:blip r:embed="rId5"/>
              </a:buBlip>
              <a:defRPr sz="3200"/>
            </a:lvl1pPr>
          </a:lstStyle>
          <a:p>
            <a:r>
              <a:t> ~5,000 Associated field cards</a:t>
            </a:r>
          </a:p>
        </p:txBody>
      </p:sp>
      <p:sp>
        <p:nvSpPr>
          <p:cNvPr id="155" name="Shape 155"/>
          <p:cNvSpPr/>
          <p:nvPr/>
        </p:nvSpPr>
        <p:spPr>
          <a:xfrm>
            <a:off x="2521024" y="255623"/>
            <a:ext cx="7962752" cy="1320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4000">
                <a:latin typeface="Helvetica"/>
                <a:ea typeface="Helvetica"/>
                <a:cs typeface="Helvetica"/>
                <a:sym typeface="Helvetica"/>
              </a:defRPr>
            </a:pPr>
            <a:r>
              <a:t>Carl W. &amp; Marian E. Rettenmeyer</a:t>
            </a:r>
          </a:p>
          <a:p>
            <a:pPr>
              <a:defRPr sz="4000">
                <a:latin typeface="Helvetica"/>
                <a:ea typeface="Helvetica"/>
                <a:cs typeface="Helvetica"/>
                <a:sym typeface="Helvetica"/>
              </a:defRPr>
            </a:pPr>
            <a:r>
              <a:t>Army Ant Guest Collection (AAGC)</a:t>
            </a:r>
          </a:p>
        </p:txBody>
      </p:sp>
      <p:sp>
        <p:nvSpPr>
          <p:cNvPr id="156" name="Shape 156"/>
          <p:cNvSpPr/>
          <p:nvPr/>
        </p:nvSpPr>
        <p:spPr>
          <a:xfrm>
            <a:off x="5308600" y="4239436"/>
            <a:ext cx="4090201"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179999" indent="-179999" algn="l">
              <a:buSzPct val="77000"/>
              <a:buBlip>
                <a:blip r:embed="rId4"/>
              </a:buBlip>
            </a:lvl1pPr>
          </a:lstStyle>
          <a:p>
            <a:r>
              <a:t> AAGC Collection:</a:t>
            </a:r>
          </a:p>
        </p:txBody>
      </p:sp>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360" name="Slide2Panama.jpg"/>
          <p:cNvPicPr>
            <a:picLocks noChangeAspect="1"/>
          </p:cNvPicPr>
          <p:nvPr/>
        </p:nvPicPr>
        <p:blipFill>
          <a:blip r:embed="rId3">
            <a:extLst/>
          </a:blip>
          <a:srcRect l="4382"/>
          <a:stretch>
            <a:fillRect/>
          </a:stretch>
        </p:blipFill>
        <p:spPr>
          <a:xfrm>
            <a:off x="1790303" y="1865972"/>
            <a:ext cx="9424245" cy="6721227"/>
          </a:xfrm>
          <a:prstGeom prst="rect">
            <a:avLst/>
          </a:prstGeom>
          <a:ln w="12700">
            <a:miter lim="400000"/>
          </a:ln>
        </p:spPr>
      </p:pic>
      <p:grpSp>
        <p:nvGrpSpPr>
          <p:cNvPr id="363" name="Group 363"/>
          <p:cNvGrpSpPr/>
          <p:nvPr/>
        </p:nvGrpSpPr>
        <p:grpSpPr>
          <a:xfrm>
            <a:off x="4479368" y="3016961"/>
            <a:ext cx="1673462" cy="1578146"/>
            <a:chOff x="-207615" y="-88899"/>
            <a:chExt cx="1673460" cy="1578145"/>
          </a:xfrm>
        </p:grpSpPr>
        <p:sp>
          <p:nvSpPr>
            <p:cNvPr id="361" name="Shape 361"/>
            <p:cNvSpPr/>
            <p:nvPr/>
          </p:nvSpPr>
          <p:spPr>
            <a:xfrm>
              <a:off x="-207616" y="-88900"/>
              <a:ext cx="1673462" cy="736601"/>
            </a:xfrm>
            <a:prstGeom prst="rect">
              <a:avLst/>
            </a:prstGeom>
            <a:noFill/>
            <a:ln w="12700" cap="flat">
              <a:noFill/>
              <a:miter lim="400000"/>
            </a:ln>
            <a:effectLst>
              <a:outerShdw blurRad="12700" dist="53876" dir="5400000" rotWithShape="0">
                <a:srgbClr val="000000"/>
              </a:outerShdw>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defRPr sz="3000">
                  <a:solidFill>
                    <a:srgbClr val="FFFB00"/>
                  </a:solidFill>
                  <a:latin typeface="Helvetica"/>
                  <a:ea typeface="Helvetica"/>
                  <a:cs typeface="Helvetica"/>
                  <a:sym typeface="Helvetica"/>
                </a:defRPr>
              </a:pPr>
              <a:r>
                <a:rPr sz="4200">
                  <a:solidFill>
                    <a:srgbClr val="00FDFF"/>
                  </a:solidFill>
                </a:rPr>
                <a:t>ant</a:t>
              </a:r>
              <a:r>
                <a:t> </a:t>
              </a:r>
              <a:r>
                <a:rPr sz="4200">
                  <a:solidFill>
                    <a:srgbClr val="00FDFF"/>
                  </a:solidFill>
                </a:rPr>
                <a:t>leg</a:t>
              </a:r>
            </a:p>
          </p:txBody>
        </p:sp>
        <p:sp>
          <p:nvSpPr>
            <p:cNvPr id="362" name="Shape 362"/>
            <p:cNvSpPr/>
            <p:nvPr/>
          </p:nvSpPr>
          <p:spPr>
            <a:xfrm flipH="1">
              <a:off x="424060" y="606980"/>
              <a:ext cx="208074" cy="882266"/>
            </a:xfrm>
            <a:prstGeom prst="line">
              <a:avLst/>
            </a:prstGeom>
            <a:noFill/>
            <a:ln w="63500" cap="flat">
              <a:solidFill>
                <a:srgbClr val="00FDFF"/>
              </a:solidFill>
              <a:prstDash val="solid"/>
              <a:miter lim="400000"/>
              <a:tailEnd type="triangle" w="med" len="med"/>
            </a:ln>
            <a:effectLst>
              <a:outerShdw blurRad="12700" dist="53876" dir="5400000" rotWithShape="0">
                <a:srgbClr val="000000"/>
              </a:outerShdw>
            </a:effectLst>
          </p:spPr>
          <p:txBody>
            <a:bodyPr wrap="square" lIns="50800" tIns="50800" rIns="50800" bIns="50800" numCol="1" anchor="ctr">
              <a:noAutofit/>
            </a:bodyPr>
            <a:lstStyle/>
            <a:p>
              <a:pPr>
                <a:defRPr sz="2400"/>
              </a:pPr>
              <a:endParaRPr/>
            </a:p>
          </p:txBody>
        </p:sp>
      </p:grpSp>
      <p:grpSp>
        <p:nvGrpSpPr>
          <p:cNvPr id="366" name="Group 366"/>
          <p:cNvGrpSpPr/>
          <p:nvPr/>
        </p:nvGrpSpPr>
        <p:grpSpPr>
          <a:xfrm>
            <a:off x="1215669" y="3609627"/>
            <a:ext cx="3615960" cy="3849865"/>
            <a:chOff x="0" y="-88899"/>
            <a:chExt cx="3615958" cy="3849863"/>
          </a:xfrm>
        </p:grpSpPr>
        <p:sp>
          <p:nvSpPr>
            <p:cNvPr id="364" name="Shape 364"/>
            <p:cNvSpPr/>
            <p:nvPr/>
          </p:nvSpPr>
          <p:spPr>
            <a:xfrm>
              <a:off x="1246990" y="-88900"/>
              <a:ext cx="1121979" cy="736601"/>
            </a:xfrm>
            <a:prstGeom prst="rect">
              <a:avLst/>
            </a:prstGeom>
            <a:noFill/>
            <a:ln w="12700" cap="flat">
              <a:noFill/>
              <a:miter lim="400000"/>
            </a:ln>
            <a:effectLst>
              <a:outerShdw blurRad="12700" dist="53876" dir="5400000" rotWithShape="0">
                <a:srgbClr val="000000"/>
              </a:outerShdw>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4200">
                  <a:solidFill>
                    <a:srgbClr val="FF2600"/>
                  </a:solidFill>
                  <a:latin typeface="Helvetica"/>
                  <a:ea typeface="Helvetica"/>
                  <a:cs typeface="Helvetica"/>
                  <a:sym typeface="Helvetica"/>
                </a:defRPr>
              </a:lvl1pPr>
            </a:lstStyle>
            <a:p>
              <a:r>
                <a:t>mite</a:t>
              </a:r>
            </a:p>
          </p:txBody>
        </p:sp>
        <p:sp>
          <p:nvSpPr>
            <p:cNvPr id="365" name="Shape 365"/>
            <p:cNvSpPr/>
            <p:nvPr/>
          </p:nvSpPr>
          <p:spPr>
            <a:xfrm rot="14462461">
              <a:off x="499743" y="623936"/>
              <a:ext cx="2616472" cy="2684797"/>
            </a:xfrm>
            <a:prstGeom prst="ellipse">
              <a:avLst/>
            </a:prstGeom>
            <a:noFill/>
            <a:ln w="38100" cap="flat">
              <a:solidFill>
                <a:srgbClr val="FF2600"/>
              </a:solidFill>
              <a:prstDash val="solid"/>
              <a:miter lim="400000"/>
            </a:ln>
            <a:effectLst>
              <a:outerShdw blurRad="38100" dist="25400" dir="5400000" rotWithShape="0">
                <a:srgbClr val="000000">
                  <a:alpha val="50000"/>
                </a:srgbClr>
              </a:outerShdw>
            </a:effectLst>
          </p:spPr>
          <p:txBody>
            <a:bodyPr wrap="square" lIns="50800" tIns="50800" rIns="50800" bIns="50800" numCol="1" anchor="ctr">
              <a:noAutofit/>
            </a:bodyPr>
            <a:lstStyle/>
            <a:p>
              <a:pPr>
                <a:defRPr sz="2400">
                  <a:solidFill>
                    <a:srgbClr val="FFFFFF"/>
                  </a:solidFill>
                </a:defRPr>
              </a:pPr>
              <a:endParaRPr/>
            </a:p>
          </p:txBody>
        </p:sp>
      </p:grpSp>
      <p:sp>
        <p:nvSpPr>
          <p:cNvPr id="367" name="Shape 367"/>
          <p:cNvSpPr/>
          <p:nvPr/>
        </p:nvSpPr>
        <p:spPr>
          <a:xfrm>
            <a:off x="4933342" y="142414"/>
            <a:ext cx="3138116" cy="736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200" i="1">
                <a:solidFill>
                  <a:srgbClr val="FF2600"/>
                </a:solidFill>
                <a:latin typeface="Helvetica"/>
                <a:ea typeface="Helvetica"/>
                <a:cs typeface="Helvetica"/>
                <a:sym typeface="Helvetica"/>
              </a:defRPr>
            </a:lvl1pPr>
          </a:lstStyle>
          <a:p>
            <a:r>
              <a:t>Macrocheles</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36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3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3" grpId="1" animBg="1" advAuto="0"/>
      <p:bldP spid="366" grpId="2" animBg="1" advAuto="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369" name="Shape 369"/>
          <p:cNvSpPr/>
          <p:nvPr/>
        </p:nvSpPr>
        <p:spPr>
          <a:xfrm>
            <a:off x="5081798" y="142414"/>
            <a:ext cx="2841204" cy="736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200" i="1">
                <a:solidFill>
                  <a:srgbClr val="FF2600"/>
                </a:solidFill>
                <a:latin typeface="Helvetica"/>
                <a:ea typeface="Helvetica"/>
                <a:cs typeface="Helvetica"/>
                <a:sym typeface="Helvetica"/>
              </a:defRPr>
            </a:lvl1pPr>
          </a:lstStyle>
          <a:p>
            <a:r>
              <a:t>Circocylliba</a:t>
            </a:r>
          </a:p>
        </p:txBody>
      </p:sp>
      <p:pic>
        <p:nvPicPr>
          <p:cNvPr id="370" name="Circocylliba_onAnt.png"/>
          <p:cNvPicPr>
            <a:picLocks noChangeAspect="1"/>
          </p:cNvPicPr>
          <p:nvPr/>
        </p:nvPicPr>
        <p:blipFill>
          <a:blip r:embed="rId3">
            <a:extLst/>
          </a:blip>
          <a:stretch>
            <a:fillRect/>
          </a:stretch>
        </p:blipFill>
        <p:spPr>
          <a:xfrm>
            <a:off x="2336800" y="1074489"/>
            <a:ext cx="8459788" cy="8459788"/>
          </a:xfrm>
          <a:prstGeom prst="rect">
            <a:avLst/>
          </a:prstGeom>
          <a:ln w="12700">
            <a:miter lim="400000"/>
          </a:ln>
        </p:spPr>
      </p:pic>
      <p:grpSp>
        <p:nvGrpSpPr>
          <p:cNvPr id="373" name="Group 373"/>
          <p:cNvGrpSpPr/>
          <p:nvPr/>
        </p:nvGrpSpPr>
        <p:grpSpPr>
          <a:xfrm>
            <a:off x="2196464" y="5164683"/>
            <a:ext cx="2619571" cy="3028808"/>
            <a:chOff x="0" y="0"/>
            <a:chExt cx="2619570" cy="3028807"/>
          </a:xfrm>
        </p:grpSpPr>
        <p:sp>
          <p:nvSpPr>
            <p:cNvPr id="371" name="Shape 371"/>
            <p:cNvSpPr/>
            <p:nvPr/>
          </p:nvSpPr>
          <p:spPr>
            <a:xfrm>
              <a:off x="304295" y="0"/>
              <a:ext cx="1121979" cy="736601"/>
            </a:xfrm>
            <a:prstGeom prst="rect">
              <a:avLst/>
            </a:prstGeom>
            <a:noFill/>
            <a:ln w="12700" cap="flat">
              <a:noFill/>
              <a:miter lim="400000"/>
            </a:ln>
            <a:effectLst>
              <a:outerShdw blurRad="12700" dist="53876" dir="5400000" rotWithShape="0">
                <a:srgbClr val="000000"/>
              </a:outerShdw>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4200">
                  <a:solidFill>
                    <a:srgbClr val="FF2600"/>
                  </a:solidFill>
                  <a:latin typeface="Helvetica"/>
                  <a:ea typeface="Helvetica"/>
                  <a:cs typeface="Helvetica"/>
                  <a:sym typeface="Helvetica"/>
                </a:defRPr>
              </a:lvl1pPr>
            </a:lstStyle>
            <a:p>
              <a:r>
                <a:t>mite</a:t>
              </a:r>
            </a:p>
          </p:txBody>
        </p:sp>
        <p:sp>
          <p:nvSpPr>
            <p:cNvPr id="372" name="Shape 372"/>
            <p:cNvSpPr/>
            <p:nvPr/>
          </p:nvSpPr>
          <p:spPr>
            <a:xfrm rot="14462461">
              <a:off x="362037" y="756197"/>
              <a:ext cx="1895496" cy="1944993"/>
            </a:xfrm>
            <a:prstGeom prst="ellipse">
              <a:avLst/>
            </a:prstGeom>
            <a:noFill/>
            <a:ln w="38100" cap="flat">
              <a:solidFill>
                <a:srgbClr val="FF2600"/>
              </a:solidFill>
              <a:prstDash val="solid"/>
              <a:miter lim="400000"/>
            </a:ln>
            <a:effectLst>
              <a:outerShdw blurRad="38100" dist="25400" dir="5400000" rotWithShape="0">
                <a:srgbClr val="000000">
                  <a:alpha val="50000"/>
                </a:srgbClr>
              </a:outerShdw>
            </a:effectLst>
          </p:spPr>
          <p:txBody>
            <a:bodyPr wrap="square" lIns="50800" tIns="50800" rIns="50800" bIns="50800" numCol="1" anchor="ctr">
              <a:noAutofit/>
            </a:bodyPr>
            <a:lstStyle/>
            <a:p>
              <a:pPr>
                <a:defRPr sz="2400">
                  <a:solidFill>
                    <a:srgbClr val="FFFFFF"/>
                  </a:solidFill>
                </a:defRPr>
              </a:pPr>
              <a:endParaRPr/>
            </a:p>
          </p:txBody>
        </p:sp>
      </p:grpSp>
      <p:grpSp>
        <p:nvGrpSpPr>
          <p:cNvPr id="376" name="Group 376"/>
          <p:cNvGrpSpPr/>
          <p:nvPr/>
        </p:nvGrpSpPr>
        <p:grpSpPr>
          <a:xfrm>
            <a:off x="4518610" y="5500211"/>
            <a:ext cx="3880383" cy="1085451"/>
            <a:chOff x="0" y="0"/>
            <a:chExt cx="3880382" cy="1085449"/>
          </a:xfrm>
        </p:grpSpPr>
        <p:sp>
          <p:nvSpPr>
            <p:cNvPr id="374" name="Shape 374"/>
            <p:cNvSpPr/>
            <p:nvPr/>
          </p:nvSpPr>
          <p:spPr>
            <a:xfrm>
              <a:off x="711794" y="348849"/>
              <a:ext cx="3168589" cy="736601"/>
            </a:xfrm>
            <a:prstGeom prst="rect">
              <a:avLst/>
            </a:prstGeom>
            <a:noFill/>
            <a:ln w="12700" cap="flat">
              <a:noFill/>
              <a:miter lim="400000"/>
            </a:ln>
            <a:effectLst>
              <a:outerShdw blurRad="12700" dist="53876" dir="5400000" rotWithShape="0">
                <a:srgbClr val="000000"/>
              </a:outerShdw>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4200">
                  <a:solidFill>
                    <a:srgbClr val="00FDFF"/>
                  </a:solidFill>
                  <a:latin typeface="Helvetica"/>
                  <a:ea typeface="Helvetica"/>
                  <a:cs typeface="Helvetica"/>
                  <a:sym typeface="Helvetica"/>
                </a:defRPr>
              </a:lvl1pPr>
            </a:lstStyle>
            <a:p>
              <a:pPr>
                <a:defRPr sz="3000">
                  <a:solidFill>
                    <a:srgbClr val="FFFB00"/>
                  </a:solidFill>
                </a:defRPr>
              </a:pPr>
              <a:r>
                <a:rPr sz="4200">
                  <a:solidFill>
                    <a:srgbClr val="00FDFF"/>
                  </a:solidFill>
                </a:rPr>
                <a:t>ant mandible</a:t>
              </a:r>
            </a:p>
          </p:txBody>
        </p:sp>
        <p:sp>
          <p:nvSpPr>
            <p:cNvPr id="375" name="Shape 375"/>
            <p:cNvSpPr/>
            <p:nvPr/>
          </p:nvSpPr>
          <p:spPr>
            <a:xfrm flipH="1" flipV="1">
              <a:off x="-1" y="0"/>
              <a:ext cx="707142" cy="567132"/>
            </a:xfrm>
            <a:prstGeom prst="line">
              <a:avLst/>
            </a:prstGeom>
            <a:noFill/>
            <a:ln w="63500" cap="flat">
              <a:solidFill>
                <a:srgbClr val="00FDFF"/>
              </a:solidFill>
              <a:prstDash val="solid"/>
              <a:miter lim="400000"/>
              <a:tailEnd type="triangle" w="med" len="med"/>
            </a:ln>
            <a:effectLst>
              <a:outerShdw blurRad="12700" dist="53876" dir="5400000" rotWithShape="0">
                <a:srgbClr val="000000"/>
              </a:outerShdw>
            </a:effectLst>
          </p:spPr>
          <p:txBody>
            <a:bodyPr wrap="square" lIns="50800" tIns="50800" rIns="50800" bIns="50800" numCol="1" anchor="ctr">
              <a:noAutofit/>
            </a:bodyPr>
            <a:lstStyle/>
            <a:p>
              <a:pPr>
                <a:defRPr sz="2400"/>
              </a:pPr>
              <a:endParaRPr/>
            </a:p>
          </p:txBody>
        </p:sp>
      </p:gr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37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3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3" grpId="2" animBg="1" advAuto="0"/>
      <p:bldP spid="376" grpId="1" animBg="1" advAuto="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378" name="Antenneq_rett?1_48A_onAnt1.png"/>
          <p:cNvPicPr>
            <a:picLocks noChangeAspect="1"/>
          </p:cNvPicPr>
          <p:nvPr/>
        </p:nvPicPr>
        <p:blipFill>
          <a:blip r:embed="rId3">
            <a:extLst/>
          </a:blip>
          <a:stretch>
            <a:fillRect/>
          </a:stretch>
        </p:blipFill>
        <p:spPr>
          <a:xfrm>
            <a:off x="1511871" y="5305764"/>
            <a:ext cx="4581223" cy="4344773"/>
          </a:xfrm>
          <a:prstGeom prst="rect">
            <a:avLst/>
          </a:prstGeom>
          <a:ln w="12700">
            <a:miter lim="400000"/>
          </a:ln>
        </p:spPr>
      </p:pic>
      <p:pic>
        <p:nvPicPr>
          <p:cNvPr id="379" name="Antenneq_rett?1_48A_onAnt2.png"/>
          <p:cNvPicPr>
            <a:picLocks noChangeAspect="1"/>
          </p:cNvPicPr>
          <p:nvPr/>
        </p:nvPicPr>
        <p:blipFill>
          <a:blip r:embed="rId4">
            <a:extLst/>
          </a:blip>
          <a:stretch>
            <a:fillRect/>
          </a:stretch>
        </p:blipFill>
        <p:spPr>
          <a:xfrm>
            <a:off x="6740755" y="5331164"/>
            <a:ext cx="4327859" cy="4344773"/>
          </a:xfrm>
          <a:prstGeom prst="rect">
            <a:avLst/>
          </a:prstGeom>
          <a:ln w="12700">
            <a:miter lim="400000"/>
          </a:ln>
        </p:spPr>
      </p:pic>
      <p:pic>
        <p:nvPicPr>
          <p:cNvPr id="380" name="Antenneq_rett?2_48B_onAnt1.png"/>
          <p:cNvPicPr>
            <a:picLocks noChangeAspect="1"/>
          </p:cNvPicPr>
          <p:nvPr/>
        </p:nvPicPr>
        <p:blipFill>
          <a:blip r:embed="rId5">
            <a:extLst/>
          </a:blip>
          <a:stretch>
            <a:fillRect/>
          </a:stretch>
        </p:blipFill>
        <p:spPr>
          <a:xfrm>
            <a:off x="1652103" y="964453"/>
            <a:ext cx="4300759" cy="4344773"/>
          </a:xfrm>
          <a:prstGeom prst="rect">
            <a:avLst/>
          </a:prstGeom>
          <a:ln w="12700">
            <a:miter lim="400000"/>
          </a:ln>
        </p:spPr>
      </p:pic>
      <p:pic>
        <p:nvPicPr>
          <p:cNvPr id="381" name="Antenneq_rett?2_48B_onAnt2.png"/>
          <p:cNvPicPr>
            <a:picLocks noChangeAspect="1"/>
          </p:cNvPicPr>
          <p:nvPr/>
        </p:nvPicPr>
        <p:blipFill>
          <a:blip r:embed="rId6">
            <a:extLst/>
          </a:blip>
          <a:stretch>
            <a:fillRect/>
          </a:stretch>
        </p:blipFill>
        <p:spPr>
          <a:xfrm>
            <a:off x="6773638" y="939053"/>
            <a:ext cx="4262094" cy="4344773"/>
          </a:xfrm>
          <a:prstGeom prst="rect">
            <a:avLst/>
          </a:prstGeom>
          <a:ln w="12700">
            <a:miter lim="400000"/>
          </a:ln>
        </p:spPr>
      </p:pic>
      <p:sp>
        <p:nvSpPr>
          <p:cNvPr id="382" name="Shape 382"/>
          <p:cNvSpPr/>
          <p:nvPr/>
        </p:nvSpPr>
        <p:spPr>
          <a:xfrm>
            <a:off x="4354493" y="129714"/>
            <a:ext cx="4295814" cy="736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200" i="1">
                <a:solidFill>
                  <a:srgbClr val="FF2600"/>
                </a:solidFill>
                <a:latin typeface="Helvetica"/>
                <a:ea typeface="Helvetica"/>
                <a:cs typeface="Helvetica"/>
                <a:sym typeface="Helvetica"/>
              </a:defRPr>
            </a:lvl1pPr>
          </a:lstStyle>
          <a:p>
            <a:r>
              <a:t>Antennequesoma</a:t>
            </a:r>
          </a:p>
        </p:txBody>
      </p:sp>
      <p:sp>
        <p:nvSpPr>
          <p:cNvPr id="383" name="Shape 383"/>
          <p:cNvSpPr/>
          <p:nvPr/>
        </p:nvSpPr>
        <p:spPr>
          <a:xfrm rot="14462461">
            <a:off x="8561799" y="1509951"/>
            <a:ext cx="2067473" cy="2121461"/>
          </a:xfrm>
          <a:prstGeom prst="ellipse">
            <a:avLst/>
          </a:prstGeom>
          <a:ln w="38100">
            <a:solidFill>
              <a:srgbClr val="FF2600"/>
            </a:solidFill>
            <a:miter lim="400000"/>
          </a:ln>
          <a:effectLst>
            <a:outerShdw blurRad="38100" dist="25400" dir="5400000" rotWithShape="0">
              <a:srgbClr val="000000">
                <a:alpha val="50000"/>
              </a:srgbClr>
            </a:outerShdw>
          </a:effectLst>
        </p:spPr>
        <p:txBody>
          <a:bodyPr lIns="50800" tIns="50800" rIns="50800" bIns="50800" anchor="ctr"/>
          <a:lstStyle/>
          <a:p>
            <a:pPr>
              <a:defRPr sz="2400">
                <a:solidFill>
                  <a:srgbClr val="FFFFFF"/>
                </a:solidFill>
              </a:defRPr>
            </a:pPr>
            <a:endParaRPr/>
          </a:p>
        </p:txBody>
      </p:sp>
      <p:sp>
        <p:nvSpPr>
          <p:cNvPr id="384" name="Shape 384"/>
          <p:cNvSpPr/>
          <p:nvPr/>
        </p:nvSpPr>
        <p:spPr>
          <a:xfrm rot="14462461">
            <a:off x="9121428" y="6289802"/>
            <a:ext cx="1621397" cy="2121460"/>
          </a:xfrm>
          <a:prstGeom prst="ellipse">
            <a:avLst/>
          </a:prstGeom>
          <a:ln w="38100">
            <a:solidFill>
              <a:srgbClr val="FF2600"/>
            </a:solidFill>
            <a:miter lim="400000"/>
          </a:ln>
          <a:effectLst>
            <a:outerShdw blurRad="38100" dist="25400" dir="5400000" rotWithShape="0">
              <a:srgbClr val="000000">
                <a:alpha val="50000"/>
              </a:srgbClr>
            </a:outerShdw>
          </a:effectLst>
        </p:spPr>
        <p:txBody>
          <a:bodyPr lIns="50800" tIns="50800" rIns="50800" bIns="50800" anchor="ctr"/>
          <a:lstStyle/>
          <a:p>
            <a:pPr>
              <a:defRPr sz="2400">
                <a:solidFill>
                  <a:srgbClr val="FFFFFF"/>
                </a:solidFill>
              </a:defRPr>
            </a:pPr>
            <a:endParaRPr/>
          </a:p>
        </p:txBody>
      </p:sp>
      <p:sp>
        <p:nvSpPr>
          <p:cNvPr id="385" name="Shape 385"/>
          <p:cNvSpPr/>
          <p:nvPr/>
        </p:nvSpPr>
        <p:spPr>
          <a:xfrm rot="14462461">
            <a:off x="7446503" y="5525549"/>
            <a:ext cx="1843028" cy="1891156"/>
          </a:xfrm>
          <a:prstGeom prst="ellipse">
            <a:avLst/>
          </a:prstGeom>
          <a:ln w="38100">
            <a:solidFill>
              <a:srgbClr val="FF2600"/>
            </a:solidFill>
            <a:miter lim="400000"/>
          </a:ln>
          <a:effectLst>
            <a:outerShdw blurRad="38100" dist="25400" dir="5400000" rotWithShape="0">
              <a:srgbClr val="000000">
                <a:alpha val="50000"/>
              </a:srgbClr>
            </a:outerShdw>
          </a:effectLst>
        </p:spPr>
        <p:txBody>
          <a:bodyPr lIns="50800" tIns="50800" rIns="50800" bIns="50800" anchor="ctr"/>
          <a:lstStyle/>
          <a:p>
            <a:pPr>
              <a:defRPr sz="2400">
                <a:solidFill>
                  <a:srgbClr val="FFFFFF"/>
                </a:solidFill>
              </a:defRPr>
            </a:pPr>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38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38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3" nodeType="clickEffect">
                                  <p:stCondLst>
                                    <p:cond delay="0"/>
                                  </p:stCondLst>
                                  <p:iterate>
                                    <p:tmAbs val="0"/>
                                  </p:iterate>
                                  <p:childTnLst>
                                    <p:set>
                                      <p:cBhvr>
                                        <p:cTn id="14" fill="hold"/>
                                        <p:tgtEl>
                                          <p:spTgt spid="37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4" nodeType="clickEffect">
                                  <p:stCondLst>
                                    <p:cond delay="0"/>
                                  </p:stCondLst>
                                  <p:iterate>
                                    <p:tmAbs val="0"/>
                                  </p:iterate>
                                  <p:childTnLst>
                                    <p:set>
                                      <p:cBhvr>
                                        <p:cTn id="18" fill="hold"/>
                                        <p:tgtEl>
                                          <p:spTgt spid="37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5" nodeType="clickEffect">
                                  <p:stCondLst>
                                    <p:cond delay="0"/>
                                  </p:stCondLst>
                                  <p:iterate>
                                    <p:tmAbs val="0"/>
                                  </p:iterate>
                                  <p:childTnLst>
                                    <p:set>
                                      <p:cBhvr>
                                        <p:cTn id="22" fill="hold"/>
                                        <p:tgtEl>
                                          <p:spTgt spid="38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6" nodeType="clickEffect">
                                  <p:stCondLst>
                                    <p:cond delay="0"/>
                                  </p:stCondLst>
                                  <p:iterate>
                                    <p:tmAbs val="0"/>
                                  </p:iterate>
                                  <p:childTnLst>
                                    <p:set>
                                      <p:cBhvr>
                                        <p:cTn id="26" fill="hold"/>
                                        <p:tgtEl>
                                          <p:spTgt spid="3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 grpId="3" animBg="1" advAuto="0"/>
      <p:bldP spid="379" grpId="4" animBg="1" advAuto="0"/>
      <p:bldP spid="381" grpId="1" animBg="1" advAuto="0"/>
      <p:bldP spid="383" grpId="2" animBg="1" advAuto="0"/>
      <p:bldP spid="384" grpId="5" animBg="1" advAuto="0"/>
      <p:bldP spid="385" grpId="6" animBg="1" advAuto="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387" name="Shape 387"/>
          <p:cNvSpPr/>
          <p:nvPr/>
        </p:nvSpPr>
        <p:spPr>
          <a:xfrm>
            <a:off x="5007179" y="142414"/>
            <a:ext cx="2990442" cy="736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200" i="1">
                <a:solidFill>
                  <a:srgbClr val="FF2600"/>
                </a:solidFill>
                <a:latin typeface="Helvetica"/>
                <a:ea typeface="Helvetica"/>
                <a:cs typeface="Helvetica"/>
                <a:sym typeface="Helvetica"/>
              </a:defRPr>
            </a:lvl1pPr>
          </a:lstStyle>
          <a:p>
            <a:r>
              <a:rPr dirty="0"/>
              <a:t>Planodiscus</a:t>
            </a:r>
          </a:p>
        </p:txBody>
      </p:sp>
      <p:pic>
        <p:nvPicPr>
          <p:cNvPr id="388" name="Plano_elong_92_onAnt2.png"/>
          <p:cNvPicPr>
            <a:picLocks noChangeAspect="1"/>
          </p:cNvPicPr>
          <p:nvPr/>
        </p:nvPicPr>
        <p:blipFill>
          <a:blip r:embed="rId3">
            <a:extLst/>
          </a:blip>
          <a:stretch>
            <a:fillRect/>
          </a:stretch>
        </p:blipFill>
        <p:spPr>
          <a:xfrm>
            <a:off x="893407" y="2131839"/>
            <a:ext cx="5525802" cy="5591132"/>
          </a:xfrm>
          <a:prstGeom prst="rect">
            <a:avLst/>
          </a:prstGeom>
          <a:ln w="12700">
            <a:miter lim="400000"/>
          </a:ln>
        </p:spPr>
      </p:pic>
      <p:pic>
        <p:nvPicPr>
          <p:cNvPr id="389" name="Plano_hamat_100_onAnt2.png"/>
          <p:cNvPicPr>
            <a:picLocks noChangeAspect="1"/>
          </p:cNvPicPr>
          <p:nvPr/>
        </p:nvPicPr>
        <p:blipFill>
          <a:blip r:embed="rId4">
            <a:extLst/>
          </a:blip>
          <a:stretch>
            <a:fillRect/>
          </a:stretch>
        </p:blipFill>
        <p:spPr>
          <a:xfrm>
            <a:off x="7170750" y="2010187"/>
            <a:ext cx="5032620" cy="5834436"/>
          </a:xfrm>
          <a:prstGeom prst="rect">
            <a:avLst/>
          </a:prstGeom>
          <a:ln w="12700">
            <a:miter lim="400000"/>
          </a:ln>
        </p:spPr>
      </p:pic>
      <p:pic>
        <p:nvPicPr>
          <p:cNvPr id="390" name="Plano_elong_63_onAnt1.png"/>
          <p:cNvPicPr>
            <a:picLocks noChangeAspect="1"/>
          </p:cNvPicPr>
          <p:nvPr/>
        </p:nvPicPr>
        <p:blipFill>
          <a:blip r:embed="rId5">
            <a:extLst/>
          </a:blip>
          <a:srcRect t="4393" r="2099" b="4393"/>
          <a:stretch>
            <a:fillRect/>
          </a:stretch>
        </p:blipFill>
        <p:spPr>
          <a:xfrm>
            <a:off x="162944" y="1545096"/>
            <a:ext cx="12693847" cy="6892207"/>
          </a:xfrm>
          <a:prstGeom prst="rect">
            <a:avLst/>
          </a:prstGeom>
          <a:ln w="12700">
            <a:miter lim="400000"/>
          </a:ln>
        </p:spPr>
      </p:pic>
      <p:sp>
        <p:nvSpPr>
          <p:cNvPr id="391" name="Shape 391"/>
          <p:cNvSpPr/>
          <p:nvPr/>
        </p:nvSpPr>
        <p:spPr>
          <a:xfrm rot="18013004">
            <a:off x="4808596" y="5567749"/>
            <a:ext cx="1060555" cy="1953112"/>
          </a:xfrm>
          <a:prstGeom prst="ellipse">
            <a:avLst/>
          </a:prstGeom>
          <a:ln w="38100">
            <a:solidFill>
              <a:srgbClr val="FF2600"/>
            </a:solidFill>
            <a:miter lim="400000"/>
          </a:ln>
          <a:effectLst>
            <a:outerShdw blurRad="38100" dist="25400" dir="5400000" rotWithShape="0">
              <a:srgbClr val="000000">
                <a:alpha val="50000"/>
              </a:srgbClr>
            </a:outerShdw>
          </a:effectLst>
        </p:spPr>
        <p:txBody>
          <a:bodyPr lIns="50800" tIns="50800" rIns="50800" bIns="50800" anchor="ctr"/>
          <a:lstStyle/>
          <a:p>
            <a:pPr>
              <a:defRPr sz="2400">
                <a:solidFill>
                  <a:srgbClr val="FFFFFF"/>
                </a:solidFill>
              </a:defRPr>
            </a:pP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38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38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3" nodeType="clickEffect">
                                  <p:stCondLst>
                                    <p:cond delay="0"/>
                                  </p:stCondLst>
                                  <p:iterate>
                                    <p:tmAbs val="0"/>
                                  </p:iterate>
                                  <p:childTnLst>
                                    <p:set>
                                      <p:cBhvr>
                                        <p:cTn id="14" fill="hold"/>
                                        <p:tgtEl>
                                          <p:spTgt spid="39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4" nodeType="clickEffect">
                                  <p:stCondLst>
                                    <p:cond delay="0"/>
                                  </p:stCondLst>
                                  <p:iterate>
                                    <p:tmAbs val="0"/>
                                  </p:iterate>
                                  <p:childTnLst>
                                    <p:set>
                                      <p:cBhvr>
                                        <p:cTn id="18" fill="hold"/>
                                        <p:tgtEl>
                                          <p:spTgt spid="3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8" grpId="1" animBg="1" advAuto="0"/>
      <p:bldP spid="389" grpId="2" animBg="1" advAuto="0"/>
      <p:bldP spid="390" grpId="3" animBg="1" advAuto="0"/>
      <p:bldP spid="391" grpId="4" animBg="1" advAuto="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29" name="Plano_elong_92_onAnt2.png"/>
          <p:cNvPicPr>
            <a:picLocks noChangeAspect="1"/>
          </p:cNvPicPr>
          <p:nvPr/>
        </p:nvPicPr>
        <p:blipFill>
          <a:blip r:embed="rId3">
            <a:extLst/>
          </a:blip>
          <a:stretch>
            <a:fillRect/>
          </a:stretch>
        </p:blipFill>
        <p:spPr>
          <a:xfrm>
            <a:off x="893407" y="2131839"/>
            <a:ext cx="5525802" cy="5591132"/>
          </a:xfrm>
          <a:prstGeom prst="rect">
            <a:avLst/>
          </a:prstGeom>
          <a:ln w="12700">
            <a:miter lim="400000"/>
          </a:ln>
        </p:spPr>
      </p:pic>
      <p:pic>
        <p:nvPicPr>
          <p:cNvPr id="130" name="Plano_hamat_100_onAnt2.png"/>
          <p:cNvPicPr>
            <a:picLocks noChangeAspect="1"/>
          </p:cNvPicPr>
          <p:nvPr/>
        </p:nvPicPr>
        <p:blipFill>
          <a:blip r:embed="rId4">
            <a:extLst/>
          </a:blip>
          <a:stretch>
            <a:fillRect/>
          </a:stretch>
        </p:blipFill>
        <p:spPr>
          <a:xfrm>
            <a:off x="7170750" y="2010187"/>
            <a:ext cx="5032620" cy="5834436"/>
          </a:xfrm>
          <a:prstGeom prst="rect">
            <a:avLst/>
          </a:prstGeom>
          <a:ln w="12700">
            <a:miter lim="400000"/>
          </a:ln>
        </p:spPr>
      </p:pic>
      <p:sp>
        <p:nvSpPr>
          <p:cNvPr id="2" name="TextBox 1"/>
          <p:cNvSpPr txBox="1"/>
          <p:nvPr/>
        </p:nvSpPr>
        <p:spPr>
          <a:xfrm>
            <a:off x="115470" y="-3347389"/>
            <a:ext cx="102592"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mn-lt"/>
              <a:ea typeface="+mn-ea"/>
              <a:cs typeface="+mn-cs"/>
              <a:sym typeface="Helvetica Light"/>
            </a:endParaRPr>
          </a:p>
        </p:txBody>
      </p:sp>
      <p:sp>
        <p:nvSpPr>
          <p:cNvPr id="6" name="Shape 387"/>
          <p:cNvSpPr/>
          <p:nvPr/>
        </p:nvSpPr>
        <p:spPr>
          <a:xfrm>
            <a:off x="5007179" y="142414"/>
            <a:ext cx="2990442" cy="736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200" i="1">
                <a:solidFill>
                  <a:srgbClr val="FF2600"/>
                </a:solidFill>
                <a:latin typeface="Helvetica"/>
                <a:ea typeface="Helvetica"/>
                <a:cs typeface="Helvetica"/>
                <a:sym typeface="Helvetica"/>
              </a:defRPr>
            </a:lvl1pPr>
          </a:lstStyle>
          <a:p>
            <a:r>
              <a:rPr dirty="0"/>
              <a:t>Planodiscus</a:t>
            </a:r>
          </a:p>
        </p:txBody>
      </p:sp>
    </p:spTree>
    <p:extLst>
      <p:ext uri="{BB962C8B-B14F-4D97-AF65-F5344CB8AC3E}">
        <p14:creationId xmlns:p14="http://schemas.microsoft.com/office/powerpoint/2010/main" val="1694410928"/>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p:tmAbs val="0"/>
                                  </p:iterate>
                                  <p:childTnLst>
                                    <p:set>
                                      <p:cBhvr>
                                        <p:cTn id="10" fill="hold"/>
                                        <p:tgtEl>
                                          <p:spTgt spid="1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 grpId="0" animBg="1" advAuto="0"/>
      <p:bldP spid="130" grpId="0" animBg="1" advAuto="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397" name="Trich_praed_95_onAnt2.png"/>
          <p:cNvPicPr>
            <a:picLocks noChangeAspect="1"/>
          </p:cNvPicPr>
          <p:nvPr/>
        </p:nvPicPr>
        <p:blipFill>
          <a:blip r:embed="rId3">
            <a:extLst/>
          </a:blip>
          <a:stretch>
            <a:fillRect/>
          </a:stretch>
        </p:blipFill>
        <p:spPr>
          <a:xfrm>
            <a:off x="2773727" y="1293860"/>
            <a:ext cx="7457346" cy="7784357"/>
          </a:xfrm>
          <a:prstGeom prst="rect">
            <a:avLst/>
          </a:prstGeom>
          <a:ln w="12700">
            <a:miter lim="400000"/>
          </a:ln>
        </p:spPr>
      </p:pic>
      <p:sp>
        <p:nvSpPr>
          <p:cNvPr id="398" name="Shape 398"/>
          <p:cNvSpPr/>
          <p:nvPr/>
        </p:nvSpPr>
        <p:spPr>
          <a:xfrm rot="14462461">
            <a:off x="5580886" y="5258849"/>
            <a:ext cx="1843028" cy="1891156"/>
          </a:xfrm>
          <a:prstGeom prst="ellipse">
            <a:avLst/>
          </a:prstGeom>
          <a:ln w="38100">
            <a:solidFill>
              <a:srgbClr val="FF2600"/>
            </a:solidFill>
            <a:miter lim="400000"/>
          </a:ln>
          <a:effectLst>
            <a:outerShdw blurRad="38100" dist="25400" dir="5400000" rotWithShape="0">
              <a:srgbClr val="000000">
                <a:alpha val="50000"/>
              </a:srgbClr>
            </a:outerShdw>
          </a:effectLst>
        </p:spPr>
        <p:txBody>
          <a:bodyPr lIns="50800" tIns="50800" rIns="50800" bIns="50800" anchor="ctr"/>
          <a:lstStyle/>
          <a:p>
            <a:pPr>
              <a:defRPr sz="2400">
                <a:solidFill>
                  <a:srgbClr val="FFFFFF"/>
                </a:solidFill>
              </a:defRPr>
            </a:pPr>
            <a:endParaRPr/>
          </a:p>
        </p:txBody>
      </p:sp>
      <p:sp>
        <p:nvSpPr>
          <p:cNvPr id="399" name="Shape 399"/>
          <p:cNvSpPr/>
          <p:nvPr/>
        </p:nvSpPr>
        <p:spPr>
          <a:xfrm>
            <a:off x="4972930" y="142414"/>
            <a:ext cx="3058940" cy="736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200" i="1">
                <a:solidFill>
                  <a:srgbClr val="FF2600"/>
                </a:solidFill>
                <a:latin typeface="Helvetica"/>
                <a:ea typeface="Helvetica"/>
                <a:cs typeface="Helvetica"/>
                <a:sym typeface="Helvetica"/>
              </a:defRPr>
            </a:lvl1pPr>
          </a:lstStyle>
          <a:p>
            <a:r>
              <a:t>Trichocylliba</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3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8" grpId="1" animBg="1" advAuto="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405" name="Trich_gibba_93B_onAnt2.png"/>
          <p:cNvPicPr>
            <a:picLocks noChangeAspect="1"/>
          </p:cNvPicPr>
          <p:nvPr/>
        </p:nvPicPr>
        <p:blipFill>
          <a:blip r:embed="rId3">
            <a:extLst/>
          </a:blip>
          <a:stretch>
            <a:fillRect/>
          </a:stretch>
        </p:blipFill>
        <p:spPr>
          <a:xfrm>
            <a:off x="2696100" y="1051799"/>
            <a:ext cx="7587200" cy="8462802"/>
          </a:xfrm>
          <a:prstGeom prst="rect">
            <a:avLst/>
          </a:prstGeom>
          <a:ln w="12700">
            <a:miter lim="400000"/>
          </a:ln>
        </p:spPr>
      </p:pic>
      <p:sp>
        <p:nvSpPr>
          <p:cNvPr id="406" name="Shape 406"/>
          <p:cNvSpPr/>
          <p:nvPr/>
        </p:nvSpPr>
        <p:spPr>
          <a:xfrm rot="14462461">
            <a:off x="7808015" y="6922895"/>
            <a:ext cx="1567333" cy="1608261"/>
          </a:xfrm>
          <a:prstGeom prst="ellipse">
            <a:avLst/>
          </a:prstGeom>
          <a:ln w="38100">
            <a:solidFill>
              <a:srgbClr val="FF2600"/>
            </a:solidFill>
            <a:miter lim="400000"/>
          </a:ln>
          <a:effectLst>
            <a:outerShdw blurRad="38100" dist="25400" dir="5400000" rotWithShape="0">
              <a:srgbClr val="000000">
                <a:alpha val="50000"/>
              </a:srgbClr>
            </a:outerShdw>
          </a:effectLst>
        </p:spPr>
        <p:txBody>
          <a:bodyPr lIns="50800" tIns="50800" rIns="50800" bIns="50800" anchor="ctr"/>
          <a:lstStyle/>
          <a:p>
            <a:pPr>
              <a:defRPr sz="2400">
                <a:solidFill>
                  <a:srgbClr val="FFFFFF"/>
                </a:solidFill>
              </a:defRPr>
            </a:pPr>
            <a:endParaRPr/>
          </a:p>
        </p:txBody>
      </p:sp>
      <p:pic>
        <p:nvPicPr>
          <p:cNvPr id="407" name="Trich_gibba_93B_onAnt1.png"/>
          <p:cNvPicPr>
            <a:picLocks noChangeAspect="1"/>
          </p:cNvPicPr>
          <p:nvPr/>
        </p:nvPicPr>
        <p:blipFill>
          <a:blip r:embed="rId4">
            <a:extLst/>
          </a:blip>
          <a:stretch>
            <a:fillRect/>
          </a:stretch>
        </p:blipFill>
        <p:spPr>
          <a:xfrm rot="3951504">
            <a:off x="7612651" y="990800"/>
            <a:ext cx="4645068" cy="4586741"/>
          </a:xfrm>
          <a:prstGeom prst="rect">
            <a:avLst/>
          </a:prstGeom>
          <a:ln w="12700">
            <a:miter lim="400000"/>
          </a:ln>
        </p:spPr>
      </p:pic>
      <p:sp>
        <p:nvSpPr>
          <p:cNvPr id="408" name="Shape 408"/>
          <p:cNvSpPr/>
          <p:nvPr/>
        </p:nvSpPr>
        <p:spPr>
          <a:xfrm>
            <a:off x="4972930" y="142414"/>
            <a:ext cx="3058940" cy="736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200" i="1">
                <a:solidFill>
                  <a:srgbClr val="FF2600"/>
                </a:solidFill>
                <a:latin typeface="Helvetica"/>
                <a:ea typeface="Helvetica"/>
                <a:cs typeface="Helvetica"/>
                <a:sym typeface="Helvetica"/>
              </a:defRPr>
            </a:lvl1pPr>
          </a:lstStyle>
          <a:p>
            <a:r>
              <a:t>Trichocylliba</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40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4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6" grpId="1" animBg="1" advAuto="0"/>
      <p:bldP spid="407" grpId="2" animBg="1" advAuto="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393" name="Shape 393"/>
          <p:cNvSpPr/>
          <p:nvPr/>
        </p:nvSpPr>
        <p:spPr>
          <a:xfrm>
            <a:off x="4972930" y="142414"/>
            <a:ext cx="3058940" cy="736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200" i="1">
                <a:solidFill>
                  <a:srgbClr val="FF2600"/>
                </a:solidFill>
                <a:latin typeface="Helvetica"/>
                <a:ea typeface="Helvetica"/>
                <a:cs typeface="Helvetica"/>
                <a:sym typeface="Helvetica"/>
              </a:defRPr>
            </a:lvl1pPr>
          </a:lstStyle>
          <a:p>
            <a:r>
              <a:t>Trichocylliba</a:t>
            </a:r>
          </a:p>
        </p:txBody>
      </p:sp>
      <p:pic>
        <p:nvPicPr>
          <p:cNvPr id="394" name="Trich_schne_25_lateral_cutout.png"/>
          <p:cNvPicPr>
            <a:picLocks noChangeAspect="1"/>
          </p:cNvPicPr>
          <p:nvPr/>
        </p:nvPicPr>
        <p:blipFill>
          <a:blip r:embed="rId3">
            <a:extLst/>
          </a:blip>
          <a:stretch>
            <a:fillRect/>
          </a:stretch>
        </p:blipFill>
        <p:spPr>
          <a:xfrm rot="19020000">
            <a:off x="1202186" y="2832217"/>
            <a:ext cx="5147187" cy="4724166"/>
          </a:xfrm>
          <a:prstGeom prst="rect">
            <a:avLst/>
          </a:prstGeom>
          <a:ln w="12700">
            <a:miter lim="400000"/>
          </a:ln>
        </p:spPr>
      </p:pic>
      <p:pic>
        <p:nvPicPr>
          <p:cNvPr id="395" name="Trich_schne_25_ventral_cutout.png"/>
          <p:cNvPicPr>
            <a:picLocks noChangeAspect="1"/>
          </p:cNvPicPr>
          <p:nvPr/>
        </p:nvPicPr>
        <p:blipFill>
          <a:blip r:embed="rId4">
            <a:extLst/>
          </a:blip>
          <a:stretch>
            <a:fillRect/>
          </a:stretch>
        </p:blipFill>
        <p:spPr>
          <a:xfrm>
            <a:off x="7338515" y="2314383"/>
            <a:ext cx="4731892" cy="4515234"/>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410" name="Shape 410"/>
          <p:cNvSpPr/>
          <p:nvPr/>
        </p:nvSpPr>
        <p:spPr>
          <a:xfrm>
            <a:off x="5155114" y="142414"/>
            <a:ext cx="2694572" cy="736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200" i="1">
                <a:solidFill>
                  <a:srgbClr val="FF2600"/>
                </a:solidFill>
                <a:latin typeface="Helvetica"/>
                <a:ea typeface="Helvetica"/>
                <a:cs typeface="Helvetica"/>
                <a:sym typeface="Helvetica"/>
              </a:defRPr>
            </a:lvl1pPr>
          </a:lstStyle>
          <a:p>
            <a:r>
              <a:t>Habeogula</a:t>
            </a:r>
          </a:p>
        </p:txBody>
      </p:sp>
      <p:pic>
        <p:nvPicPr>
          <p:cNvPr id="411" name="Habeo_cauda_26B_ventral_cutout.png"/>
          <p:cNvPicPr>
            <a:picLocks noChangeAspect="1"/>
          </p:cNvPicPr>
          <p:nvPr/>
        </p:nvPicPr>
        <p:blipFill>
          <a:blip r:embed="rId3">
            <a:extLst/>
          </a:blip>
          <a:stretch>
            <a:fillRect/>
          </a:stretch>
        </p:blipFill>
        <p:spPr>
          <a:xfrm rot="19980000">
            <a:off x="6139183" y="1953037"/>
            <a:ext cx="5768698" cy="6817241"/>
          </a:xfrm>
          <a:prstGeom prst="rect">
            <a:avLst/>
          </a:prstGeom>
          <a:ln w="12700">
            <a:miter lim="400000"/>
          </a:ln>
        </p:spPr>
      </p:pic>
      <p:pic>
        <p:nvPicPr>
          <p:cNvPr id="412" name="Habeo_cauda_26A_lat_cutout.png"/>
          <p:cNvPicPr>
            <a:picLocks noChangeAspect="1"/>
          </p:cNvPicPr>
          <p:nvPr/>
        </p:nvPicPr>
        <p:blipFill>
          <a:blip r:embed="rId4">
            <a:extLst/>
          </a:blip>
          <a:stretch>
            <a:fillRect/>
          </a:stretch>
        </p:blipFill>
        <p:spPr>
          <a:xfrm rot="15120000">
            <a:off x="-194096" y="2669767"/>
            <a:ext cx="7138205" cy="5383781"/>
          </a:xfrm>
          <a:prstGeom prst="rect">
            <a:avLst/>
          </a:prstGeom>
          <a:ln w="12700">
            <a:miter lim="400000"/>
          </a:ln>
        </p:spPr>
      </p:pic>
      <p:sp>
        <p:nvSpPr>
          <p:cNvPr id="2" name="TextBox 1"/>
          <p:cNvSpPr txBox="1"/>
          <p:nvPr/>
        </p:nvSpPr>
        <p:spPr>
          <a:xfrm>
            <a:off x="7588286" y="1015574"/>
            <a:ext cx="3232185"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3600" b="0" i="0" u="none" strike="noStrike" cap="none" spc="0" normalizeH="0" baseline="0" dirty="0" smtClean="0">
                <a:ln>
                  <a:noFill/>
                </a:ln>
                <a:solidFill>
                  <a:schemeClr val="bg1"/>
                </a:solidFill>
                <a:effectLst/>
                <a:uFillTx/>
                <a:latin typeface="+mn-lt"/>
                <a:ea typeface="+mn-ea"/>
                <a:cs typeface="+mn-cs"/>
                <a:sym typeface="Helvetica Light"/>
              </a:rPr>
              <a:t>Head (anterior)</a:t>
            </a:r>
            <a:endParaRPr kumimoji="0" lang="en-US" sz="3600" b="0" i="0" u="none" strike="noStrike" cap="none" spc="0" normalizeH="0" baseline="0" dirty="0">
              <a:ln>
                <a:noFill/>
              </a:ln>
              <a:solidFill>
                <a:schemeClr val="bg1"/>
              </a:solidFill>
              <a:effectLst/>
              <a:uFillTx/>
              <a:latin typeface="+mn-lt"/>
              <a:ea typeface="+mn-ea"/>
              <a:cs typeface="+mn-cs"/>
              <a:sym typeface="Helvetica Light"/>
            </a:endParaRPr>
          </a:p>
        </p:txBody>
      </p:sp>
      <p:sp>
        <p:nvSpPr>
          <p:cNvPr id="6" name="TextBox 5"/>
          <p:cNvSpPr txBox="1"/>
          <p:nvPr/>
        </p:nvSpPr>
        <p:spPr>
          <a:xfrm>
            <a:off x="8059407" y="8453218"/>
            <a:ext cx="1923842"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3600" b="0" i="0" u="none" strike="noStrike" cap="none" spc="0" normalizeH="0" baseline="0" dirty="0" smtClean="0">
                <a:ln>
                  <a:noFill/>
                </a:ln>
                <a:solidFill>
                  <a:schemeClr val="bg1"/>
                </a:solidFill>
                <a:effectLst/>
                <a:uFillTx/>
                <a:latin typeface="+mn-lt"/>
                <a:ea typeface="+mn-ea"/>
                <a:cs typeface="+mn-cs"/>
                <a:sym typeface="Helvetica Light"/>
              </a:rPr>
              <a:t>Posterior</a:t>
            </a:r>
            <a:endParaRPr kumimoji="0" lang="en-US" sz="3600" b="0" i="0" u="none" strike="noStrike" cap="none" spc="0" normalizeH="0" baseline="0" dirty="0">
              <a:ln>
                <a:noFill/>
              </a:ln>
              <a:solidFill>
                <a:schemeClr val="bg1"/>
              </a:solidFill>
              <a:effectLst/>
              <a:uFillTx/>
              <a:latin typeface="+mn-lt"/>
              <a:ea typeface="+mn-ea"/>
              <a:cs typeface="+mn-cs"/>
              <a:sym typeface="Helvetica Light"/>
            </a:endParaRPr>
          </a:p>
        </p:txBody>
      </p:sp>
    </p:spTree>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4" name="4_Antennequesoma_leg.png"/>
          <p:cNvPicPr>
            <a:picLocks noChangeAspect="1"/>
          </p:cNvPicPr>
          <p:nvPr/>
        </p:nvPicPr>
        <p:blipFill>
          <a:blip r:embed="rId3">
            <a:extLst/>
          </a:blip>
          <a:stretch>
            <a:fillRect/>
          </a:stretch>
        </p:blipFill>
        <p:spPr>
          <a:xfrm>
            <a:off x="1427911" y="253324"/>
            <a:ext cx="1396394" cy="4642460"/>
          </a:xfrm>
          <a:prstGeom prst="rect">
            <a:avLst/>
          </a:prstGeom>
          <a:ln w="12700">
            <a:miter lim="400000"/>
          </a:ln>
        </p:spPr>
      </p:pic>
      <p:sp>
        <p:nvSpPr>
          <p:cNvPr id="415" name="Shape 415"/>
          <p:cNvSpPr/>
          <p:nvPr/>
        </p:nvSpPr>
        <p:spPr>
          <a:xfrm>
            <a:off x="575450" y="4559299"/>
            <a:ext cx="3101316" cy="457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2300" i="1"/>
            </a:pPr>
            <a:r>
              <a:t>Antennequesoma </a:t>
            </a:r>
            <a:r>
              <a:rPr i="0"/>
              <a:t>(leg)</a:t>
            </a:r>
          </a:p>
        </p:txBody>
      </p:sp>
      <p:pic>
        <p:nvPicPr>
          <p:cNvPr id="416" name="8_Antennequesoma_antenna.png"/>
          <p:cNvPicPr>
            <a:picLocks noChangeAspect="1"/>
          </p:cNvPicPr>
          <p:nvPr/>
        </p:nvPicPr>
        <p:blipFill>
          <a:blip r:embed="rId4">
            <a:extLst/>
          </a:blip>
          <a:stretch>
            <a:fillRect/>
          </a:stretch>
        </p:blipFill>
        <p:spPr>
          <a:xfrm rot="18838000">
            <a:off x="5451718" y="7269848"/>
            <a:ext cx="1862590" cy="1770737"/>
          </a:xfrm>
          <a:prstGeom prst="rect">
            <a:avLst/>
          </a:prstGeom>
          <a:ln w="12700">
            <a:miter lim="400000"/>
          </a:ln>
        </p:spPr>
      </p:pic>
      <p:sp>
        <p:nvSpPr>
          <p:cNvPr id="417" name="Shape 417"/>
          <p:cNvSpPr/>
          <p:nvPr/>
        </p:nvSpPr>
        <p:spPr>
          <a:xfrm>
            <a:off x="4507394" y="9055099"/>
            <a:ext cx="3751238" cy="457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2300" i="1"/>
            </a:pPr>
            <a:r>
              <a:t>Antennequesoma </a:t>
            </a:r>
            <a:r>
              <a:rPr i="0"/>
              <a:t>(antenna)</a:t>
            </a:r>
          </a:p>
        </p:txBody>
      </p:sp>
      <p:pic>
        <p:nvPicPr>
          <p:cNvPr id="418" name="7_Planodiscus.png"/>
          <p:cNvPicPr>
            <a:picLocks noChangeAspect="1"/>
          </p:cNvPicPr>
          <p:nvPr/>
        </p:nvPicPr>
        <p:blipFill>
          <a:blip r:embed="rId5">
            <a:extLst/>
          </a:blip>
          <a:stretch>
            <a:fillRect/>
          </a:stretch>
        </p:blipFill>
        <p:spPr>
          <a:xfrm>
            <a:off x="4128044" y="283976"/>
            <a:ext cx="1297211" cy="4200156"/>
          </a:xfrm>
          <a:prstGeom prst="rect">
            <a:avLst/>
          </a:prstGeom>
          <a:ln w="12700">
            <a:miter lim="400000"/>
          </a:ln>
        </p:spPr>
      </p:pic>
      <p:sp>
        <p:nvSpPr>
          <p:cNvPr id="419" name="Shape 419"/>
          <p:cNvSpPr/>
          <p:nvPr/>
        </p:nvSpPr>
        <p:spPr>
          <a:xfrm>
            <a:off x="4178111" y="4241799"/>
            <a:ext cx="1705077" cy="457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300" i="1"/>
            </a:lvl1pPr>
          </a:lstStyle>
          <a:p>
            <a:r>
              <a:t>Planodiscus</a:t>
            </a:r>
          </a:p>
        </p:txBody>
      </p:sp>
      <p:pic>
        <p:nvPicPr>
          <p:cNvPr id="420" name="6_Macrocheles.png"/>
          <p:cNvPicPr>
            <a:picLocks noChangeAspect="1"/>
          </p:cNvPicPr>
          <p:nvPr/>
        </p:nvPicPr>
        <p:blipFill>
          <a:blip r:embed="rId6">
            <a:extLst/>
          </a:blip>
          <a:stretch>
            <a:fillRect/>
          </a:stretch>
        </p:blipFill>
        <p:spPr>
          <a:xfrm>
            <a:off x="6448171" y="650997"/>
            <a:ext cx="1849453" cy="2334399"/>
          </a:xfrm>
          <a:prstGeom prst="rect">
            <a:avLst/>
          </a:prstGeom>
          <a:ln w="12700">
            <a:miter lim="400000"/>
          </a:ln>
        </p:spPr>
      </p:pic>
      <p:sp>
        <p:nvSpPr>
          <p:cNvPr id="421" name="Shape 421"/>
          <p:cNvSpPr/>
          <p:nvPr/>
        </p:nvSpPr>
        <p:spPr>
          <a:xfrm>
            <a:off x="6474208" y="2909578"/>
            <a:ext cx="1797381" cy="457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300" i="1"/>
            </a:lvl1pPr>
          </a:lstStyle>
          <a:p>
            <a:r>
              <a:t>Macrocheles</a:t>
            </a:r>
          </a:p>
        </p:txBody>
      </p:sp>
      <p:pic>
        <p:nvPicPr>
          <p:cNvPr id="422" name="2_Coxequesoma.png"/>
          <p:cNvPicPr>
            <a:picLocks noChangeAspect="1"/>
          </p:cNvPicPr>
          <p:nvPr/>
        </p:nvPicPr>
        <p:blipFill>
          <a:blip r:embed="rId7">
            <a:extLst/>
          </a:blip>
          <a:stretch>
            <a:fillRect/>
          </a:stretch>
        </p:blipFill>
        <p:spPr>
          <a:xfrm rot="3060000">
            <a:off x="9378686" y="3127478"/>
            <a:ext cx="1890620" cy="2182420"/>
          </a:xfrm>
          <a:prstGeom prst="rect">
            <a:avLst/>
          </a:prstGeom>
          <a:ln w="12700">
            <a:miter lim="400000"/>
          </a:ln>
        </p:spPr>
      </p:pic>
      <p:sp>
        <p:nvSpPr>
          <p:cNvPr id="423" name="Shape 423"/>
          <p:cNvSpPr/>
          <p:nvPr/>
        </p:nvSpPr>
        <p:spPr>
          <a:xfrm>
            <a:off x="9418829" y="5102671"/>
            <a:ext cx="2013535" cy="457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300" i="1"/>
            </a:lvl1pPr>
          </a:lstStyle>
          <a:p>
            <a:r>
              <a:t>Coxequesoma</a:t>
            </a:r>
          </a:p>
        </p:txBody>
      </p:sp>
      <p:pic>
        <p:nvPicPr>
          <p:cNvPr id="424" name="10_Pinoglyphus.png"/>
          <p:cNvPicPr>
            <a:picLocks noChangeAspect="1"/>
          </p:cNvPicPr>
          <p:nvPr/>
        </p:nvPicPr>
        <p:blipFill>
          <a:blip r:embed="rId8">
            <a:extLst/>
          </a:blip>
          <a:stretch>
            <a:fillRect/>
          </a:stretch>
        </p:blipFill>
        <p:spPr>
          <a:xfrm>
            <a:off x="11407236" y="416556"/>
            <a:ext cx="1044731" cy="2334399"/>
          </a:xfrm>
          <a:prstGeom prst="rect">
            <a:avLst/>
          </a:prstGeom>
          <a:ln w="12700">
            <a:miter lim="400000"/>
          </a:ln>
        </p:spPr>
      </p:pic>
      <p:sp>
        <p:nvSpPr>
          <p:cNvPr id="425" name="Shape 425"/>
          <p:cNvSpPr/>
          <p:nvPr/>
        </p:nvSpPr>
        <p:spPr>
          <a:xfrm>
            <a:off x="11069030" y="2737620"/>
            <a:ext cx="1721143" cy="457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300" i="1"/>
            </a:lvl1pPr>
          </a:lstStyle>
          <a:p>
            <a:r>
              <a:t>Pinoglyphus</a:t>
            </a:r>
          </a:p>
        </p:txBody>
      </p:sp>
      <p:pic>
        <p:nvPicPr>
          <p:cNvPr id="426" name="3_Habeogula.png"/>
          <p:cNvPicPr>
            <a:picLocks noChangeAspect="1"/>
          </p:cNvPicPr>
          <p:nvPr/>
        </p:nvPicPr>
        <p:blipFill>
          <a:blip r:embed="rId9">
            <a:extLst/>
          </a:blip>
          <a:stretch>
            <a:fillRect/>
          </a:stretch>
        </p:blipFill>
        <p:spPr>
          <a:xfrm>
            <a:off x="6696377" y="4173055"/>
            <a:ext cx="1871803" cy="2334399"/>
          </a:xfrm>
          <a:prstGeom prst="rect">
            <a:avLst/>
          </a:prstGeom>
          <a:ln w="12700">
            <a:miter lim="400000"/>
          </a:ln>
        </p:spPr>
      </p:pic>
      <p:sp>
        <p:nvSpPr>
          <p:cNvPr id="427" name="Shape 427"/>
          <p:cNvSpPr/>
          <p:nvPr/>
        </p:nvSpPr>
        <p:spPr>
          <a:xfrm>
            <a:off x="6827365" y="6367944"/>
            <a:ext cx="1559027" cy="457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300" i="1"/>
            </a:lvl1pPr>
          </a:lstStyle>
          <a:p>
            <a:r>
              <a:t>Habeogula</a:t>
            </a:r>
          </a:p>
        </p:txBody>
      </p:sp>
      <p:pic>
        <p:nvPicPr>
          <p:cNvPr id="428" name="1_Trichocylliba.png"/>
          <p:cNvPicPr>
            <a:picLocks noChangeAspect="1"/>
          </p:cNvPicPr>
          <p:nvPr/>
        </p:nvPicPr>
        <p:blipFill>
          <a:blip r:embed="rId10">
            <a:extLst/>
          </a:blip>
          <a:stretch>
            <a:fillRect/>
          </a:stretch>
        </p:blipFill>
        <p:spPr>
          <a:xfrm>
            <a:off x="3692804" y="5147460"/>
            <a:ext cx="1899723" cy="1976913"/>
          </a:xfrm>
          <a:prstGeom prst="rect">
            <a:avLst/>
          </a:prstGeom>
          <a:ln w="12700">
            <a:miter lim="400000"/>
          </a:ln>
        </p:spPr>
      </p:pic>
      <p:sp>
        <p:nvSpPr>
          <p:cNvPr id="429" name="Shape 429"/>
          <p:cNvSpPr/>
          <p:nvPr/>
        </p:nvSpPr>
        <p:spPr>
          <a:xfrm>
            <a:off x="3771141" y="7010399"/>
            <a:ext cx="1743050" cy="457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300" i="1"/>
            </a:lvl1pPr>
          </a:lstStyle>
          <a:p>
            <a:r>
              <a:t>Trichocylliba</a:t>
            </a:r>
          </a:p>
        </p:txBody>
      </p:sp>
      <p:pic>
        <p:nvPicPr>
          <p:cNvPr id="430" name="5_limelodid.png"/>
          <p:cNvPicPr>
            <a:picLocks noChangeAspect="1"/>
          </p:cNvPicPr>
          <p:nvPr/>
        </p:nvPicPr>
        <p:blipFill>
          <a:blip r:embed="rId11">
            <a:extLst/>
          </a:blip>
          <a:stretch>
            <a:fillRect/>
          </a:stretch>
        </p:blipFill>
        <p:spPr>
          <a:xfrm rot="21400393">
            <a:off x="728232" y="5159371"/>
            <a:ext cx="2236952" cy="4115074"/>
          </a:xfrm>
          <a:prstGeom prst="rect">
            <a:avLst/>
          </a:prstGeom>
          <a:ln w="12700">
            <a:miter lim="400000"/>
          </a:ln>
        </p:spPr>
      </p:pic>
      <p:sp>
        <p:nvSpPr>
          <p:cNvPr id="431" name="Shape 431"/>
          <p:cNvSpPr/>
          <p:nvPr/>
        </p:nvSpPr>
        <p:spPr>
          <a:xfrm>
            <a:off x="750850" y="9091927"/>
            <a:ext cx="2191716" cy="457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300"/>
            </a:lvl1pPr>
          </a:lstStyle>
          <a:p>
            <a:r>
              <a:t>limulodid beetle</a:t>
            </a:r>
          </a:p>
        </p:txBody>
      </p:sp>
      <p:pic>
        <p:nvPicPr>
          <p:cNvPr id="432" name="9_Cirocylliba.png"/>
          <p:cNvPicPr>
            <a:picLocks noChangeAspect="1"/>
          </p:cNvPicPr>
          <p:nvPr/>
        </p:nvPicPr>
        <p:blipFill>
          <a:blip r:embed="rId12">
            <a:extLst/>
          </a:blip>
          <a:stretch>
            <a:fillRect/>
          </a:stretch>
        </p:blipFill>
        <p:spPr>
          <a:xfrm rot="20125250">
            <a:off x="10090237" y="6414483"/>
            <a:ext cx="1734554" cy="2334399"/>
          </a:xfrm>
          <a:prstGeom prst="rect">
            <a:avLst/>
          </a:prstGeom>
          <a:ln w="12700">
            <a:miter lim="400000"/>
          </a:ln>
        </p:spPr>
      </p:pic>
      <p:sp>
        <p:nvSpPr>
          <p:cNvPr id="433" name="Shape 433"/>
          <p:cNvSpPr/>
          <p:nvPr/>
        </p:nvSpPr>
        <p:spPr>
          <a:xfrm>
            <a:off x="10061346" y="8534399"/>
            <a:ext cx="1650747" cy="457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300" i="1"/>
            </a:lvl1pPr>
          </a:lstStyle>
          <a:p>
            <a:r>
              <a:t>Circocylliba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Shape 164"/>
          <p:cNvSpPr/>
          <p:nvPr/>
        </p:nvSpPr>
        <p:spPr>
          <a:xfrm>
            <a:off x="3509243" y="115923"/>
            <a:ext cx="5986314" cy="711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000">
                <a:latin typeface="Helvetica"/>
                <a:ea typeface="Helvetica"/>
                <a:cs typeface="Helvetica"/>
                <a:sym typeface="Helvetica"/>
              </a:defRPr>
            </a:lvl1pPr>
          </a:lstStyle>
          <a:p>
            <a:r>
              <a:t>Army ants &amp; their “guests”</a:t>
            </a:r>
          </a:p>
        </p:txBody>
      </p:sp>
      <p:pic>
        <p:nvPicPr>
          <p:cNvPr id="165" name="Body_FIg1_orig_300.jpg"/>
          <p:cNvPicPr>
            <a:picLocks noChangeAspect="1"/>
          </p:cNvPicPr>
          <p:nvPr/>
        </p:nvPicPr>
        <p:blipFill>
          <a:blip r:embed="rId3">
            <a:extLst/>
          </a:blip>
          <a:stretch>
            <a:fillRect/>
          </a:stretch>
        </p:blipFill>
        <p:spPr>
          <a:xfrm>
            <a:off x="822935" y="1169603"/>
            <a:ext cx="11358930" cy="8320037"/>
          </a:xfrm>
          <a:prstGeom prst="rect">
            <a:avLst/>
          </a:prstGeom>
          <a:ln w="12700">
            <a:miter lim="400000"/>
          </a:ln>
        </p:spPr>
      </p:pic>
    </p:spTree>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5" name="ant_with_mites2 flat.png"/>
          <p:cNvPicPr>
            <a:picLocks noChangeAspect="1"/>
          </p:cNvPicPr>
          <p:nvPr/>
        </p:nvPicPr>
        <p:blipFill>
          <a:blip r:embed="rId2">
            <a:extLst/>
          </a:blip>
          <a:stretch>
            <a:fillRect/>
          </a:stretch>
        </p:blipFill>
        <p:spPr>
          <a:xfrm>
            <a:off x="-54429" y="-762000"/>
            <a:ext cx="11843658" cy="9753600"/>
          </a:xfrm>
          <a:prstGeom prst="rect">
            <a:avLst/>
          </a:prstGeom>
          <a:ln w="12700">
            <a:miter lim="400000"/>
          </a:ln>
        </p:spPr>
      </p:pic>
      <p:pic>
        <p:nvPicPr>
          <p:cNvPr id="436" name="11_justant67408766-burchelli.jpg"/>
          <p:cNvPicPr>
            <a:picLocks noChangeAspect="1"/>
          </p:cNvPicPr>
          <p:nvPr/>
        </p:nvPicPr>
        <p:blipFill>
          <a:blip r:embed="rId3">
            <a:extLst/>
          </a:blip>
          <a:srcRect l="4164" t="5589" r="17051" b="16587"/>
          <a:stretch>
            <a:fillRect/>
          </a:stretch>
        </p:blipFill>
        <p:spPr>
          <a:xfrm>
            <a:off x="-173126" y="-244627"/>
            <a:ext cx="11954194" cy="7962556"/>
          </a:xfrm>
          <a:prstGeom prst="rect">
            <a:avLst/>
          </a:prstGeom>
          <a:ln w="12700">
            <a:miter lim="400000"/>
          </a:ln>
        </p:spPr>
      </p:pic>
      <p:pic>
        <p:nvPicPr>
          <p:cNvPr id="437" name="4_Antennequesoma_leg.png"/>
          <p:cNvPicPr>
            <a:picLocks noChangeAspect="1"/>
          </p:cNvPicPr>
          <p:nvPr/>
        </p:nvPicPr>
        <p:blipFill>
          <a:blip r:embed="rId4">
            <a:extLst/>
          </a:blip>
          <a:stretch>
            <a:fillRect/>
          </a:stretch>
        </p:blipFill>
        <p:spPr>
          <a:xfrm rot="1920000">
            <a:off x="3050837" y="1396219"/>
            <a:ext cx="666967" cy="2217401"/>
          </a:xfrm>
          <a:prstGeom prst="rect">
            <a:avLst/>
          </a:prstGeom>
          <a:ln w="12700">
            <a:miter lim="400000"/>
          </a:ln>
        </p:spPr>
      </p:pic>
      <p:pic>
        <p:nvPicPr>
          <p:cNvPr id="438" name="7_Planodiscus.png"/>
          <p:cNvPicPr>
            <a:picLocks noChangeAspect="1"/>
          </p:cNvPicPr>
          <p:nvPr/>
        </p:nvPicPr>
        <p:blipFill>
          <a:blip r:embed="rId5">
            <a:extLst/>
          </a:blip>
          <a:stretch>
            <a:fillRect/>
          </a:stretch>
        </p:blipFill>
        <p:spPr>
          <a:xfrm rot="1980000" flipH="1">
            <a:off x="3321262" y="2302984"/>
            <a:ext cx="681593" cy="2206883"/>
          </a:xfrm>
          <a:prstGeom prst="rect">
            <a:avLst/>
          </a:prstGeom>
          <a:ln w="12700">
            <a:miter lim="400000"/>
          </a:ln>
        </p:spPr>
      </p:pic>
      <p:pic>
        <p:nvPicPr>
          <p:cNvPr id="439" name="6_Macrocheles.png"/>
          <p:cNvPicPr>
            <a:picLocks noChangeAspect="1"/>
          </p:cNvPicPr>
          <p:nvPr/>
        </p:nvPicPr>
        <p:blipFill>
          <a:blip r:embed="rId6">
            <a:extLst/>
          </a:blip>
          <a:stretch>
            <a:fillRect/>
          </a:stretch>
        </p:blipFill>
        <p:spPr>
          <a:xfrm rot="3120000">
            <a:off x="1211989" y="6961551"/>
            <a:ext cx="532435" cy="672045"/>
          </a:xfrm>
          <a:prstGeom prst="rect">
            <a:avLst/>
          </a:prstGeom>
          <a:ln w="12700">
            <a:miter lim="400000"/>
          </a:ln>
        </p:spPr>
      </p:pic>
      <p:pic>
        <p:nvPicPr>
          <p:cNvPr id="440" name="10_Pinoglyphus.png"/>
          <p:cNvPicPr>
            <a:picLocks noChangeAspect="1"/>
          </p:cNvPicPr>
          <p:nvPr/>
        </p:nvPicPr>
        <p:blipFill>
          <a:blip r:embed="rId7">
            <a:extLst/>
          </a:blip>
          <a:stretch>
            <a:fillRect/>
          </a:stretch>
        </p:blipFill>
        <p:spPr>
          <a:xfrm rot="13500000">
            <a:off x="7133572" y="1645558"/>
            <a:ext cx="568595" cy="1270497"/>
          </a:xfrm>
          <a:prstGeom prst="rect">
            <a:avLst/>
          </a:prstGeom>
          <a:ln w="12700">
            <a:miter lim="400000"/>
          </a:ln>
        </p:spPr>
      </p:pic>
      <p:pic>
        <p:nvPicPr>
          <p:cNvPr id="441" name="5_limelodid.png"/>
          <p:cNvPicPr>
            <a:picLocks noChangeAspect="1"/>
          </p:cNvPicPr>
          <p:nvPr/>
        </p:nvPicPr>
        <p:blipFill>
          <a:blip r:embed="rId8">
            <a:extLst/>
          </a:blip>
          <a:stretch>
            <a:fillRect/>
          </a:stretch>
        </p:blipFill>
        <p:spPr>
          <a:xfrm rot="2400000">
            <a:off x="3005016" y="4474111"/>
            <a:ext cx="755374" cy="1389578"/>
          </a:xfrm>
          <a:prstGeom prst="rect">
            <a:avLst/>
          </a:prstGeom>
          <a:ln w="12700">
            <a:miter lim="400000"/>
          </a:ln>
        </p:spPr>
      </p:pic>
      <p:pic>
        <p:nvPicPr>
          <p:cNvPr id="442" name="1_Trichocylliba.png"/>
          <p:cNvPicPr>
            <a:picLocks noChangeAspect="1"/>
          </p:cNvPicPr>
          <p:nvPr/>
        </p:nvPicPr>
        <p:blipFill>
          <a:blip r:embed="rId9">
            <a:extLst/>
          </a:blip>
          <a:stretch>
            <a:fillRect/>
          </a:stretch>
        </p:blipFill>
        <p:spPr>
          <a:xfrm rot="1320000">
            <a:off x="3635988" y="3773794"/>
            <a:ext cx="762064" cy="793028"/>
          </a:xfrm>
          <a:prstGeom prst="rect">
            <a:avLst/>
          </a:prstGeom>
          <a:ln w="12700">
            <a:miter lim="400000"/>
          </a:ln>
        </p:spPr>
      </p:pic>
      <p:pic>
        <p:nvPicPr>
          <p:cNvPr id="443" name="3_Habeogula.png"/>
          <p:cNvPicPr>
            <a:picLocks noChangeAspect="1"/>
          </p:cNvPicPr>
          <p:nvPr/>
        </p:nvPicPr>
        <p:blipFill>
          <a:blip r:embed="rId10">
            <a:extLst/>
          </a:blip>
          <a:stretch>
            <a:fillRect/>
          </a:stretch>
        </p:blipFill>
        <p:spPr>
          <a:xfrm rot="11640000">
            <a:off x="6605883" y="3149630"/>
            <a:ext cx="828826" cy="1033661"/>
          </a:xfrm>
          <a:prstGeom prst="rect">
            <a:avLst/>
          </a:prstGeom>
          <a:ln w="12700">
            <a:miter lim="400000"/>
          </a:ln>
        </p:spPr>
      </p:pic>
      <p:pic>
        <p:nvPicPr>
          <p:cNvPr id="444" name="2_Coxequesoma.png"/>
          <p:cNvPicPr>
            <a:picLocks noChangeAspect="1"/>
          </p:cNvPicPr>
          <p:nvPr/>
        </p:nvPicPr>
        <p:blipFill>
          <a:blip r:embed="rId11">
            <a:extLst/>
          </a:blip>
          <a:stretch>
            <a:fillRect/>
          </a:stretch>
        </p:blipFill>
        <p:spPr>
          <a:xfrm rot="3060000">
            <a:off x="4812537" y="4290149"/>
            <a:ext cx="719750" cy="830836"/>
          </a:xfrm>
          <a:prstGeom prst="rect">
            <a:avLst/>
          </a:prstGeom>
          <a:ln w="12700">
            <a:miter lim="400000"/>
          </a:ln>
        </p:spPr>
      </p:pic>
      <p:pic>
        <p:nvPicPr>
          <p:cNvPr id="445" name="8_Antennequesoma_antenna.png"/>
          <p:cNvPicPr>
            <a:picLocks noChangeAspect="1"/>
          </p:cNvPicPr>
          <p:nvPr/>
        </p:nvPicPr>
        <p:blipFill>
          <a:blip r:embed="rId12">
            <a:extLst/>
          </a:blip>
          <a:stretch>
            <a:fillRect/>
          </a:stretch>
        </p:blipFill>
        <p:spPr>
          <a:xfrm rot="10078000">
            <a:off x="8060532" y="1811201"/>
            <a:ext cx="888966" cy="845127"/>
          </a:xfrm>
          <a:prstGeom prst="rect">
            <a:avLst/>
          </a:prstGeom>
          <a:ln w="12700">
            <a:miter lim="400000"/>
          </a:ln>
        </p:spPr>
      </p:pic>
      <p:pic>
        <p:nvPicPr>
          <p:cNvPr id="446" name="9_Cirocylliba.png"/>
          <p:cNvPicPr>
            <a:picLocks noChangeAspect="1"/>
          </p:cNvPicPr>
          <p:nvPr/>
        </p:nvPicPr>
        <p:blipFill>
          <a:blip r:embed="rId13">
            <a:extLst/>
          </a:blip>
          <a:stretch>
            <a:fillRect/>
          </a:stretch>
        </p:blipFill>
        <p:spPr>
          <a:xfrm rot="19465250">
            <a:off x="8333408" y="4163039"/>
            <a:ext cx="629264" cy="846876"/>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2" name="Group 452"/>
          <p:cNvGrpSpPr/>
          <p:nvPr/>
        </p:nvGrpSpPr>
        <p:grpSpPr>
          <a:xfrm>
            <a:off x="3033881" y="528041"/>
            <a:ext cx="6937038" cy="9081272"/>
            <a:chOff x="0" y="0"/>
            <a:chExt cx="6937037" cy="9081270"/>
          </a:xfrm>
        </p:grpSpPr>
        <p:grpSp>
          <p:nvGrpSpPr>
            <p:cNvPr id="450" name="Group 450"/>
            <p:cNvGrpSpPr/>
            <p:nvPr/>
          </p:nvGrpSpPr>
          <p:grpSpPr>
            <a:xfrm>
              <a:off x="0" y="0"/>
              <a:ext cx="6937038" cy="8996959"/>
              <a:chOff x="0" y="0"/>
              <a:chExt cx="6937037" cy="8996958"/>
            </a:xfrm>
          </p:grpSpPr>
          <p:pic>
            <p:nvPicPr>
              <p:cNvPr id="448" name="  Body_Fig1_orig.pdf"/>
              <p:cNvPicPr>
                <a:picLocks noChangeAspect="1"/>
              </p:cNvPicPr>
              <p:nvPr/>
            </p:nvPicPr>
            <p:blipFill>
              <a:blip r:embed="rId3">
                <a:extLst/>
              </a:blip>
              <a:srcRect l="55633" b="18978"/>
              <a:stretch>
                <a:fillRect/>
              </a:stretch>
            </p:blipFill>
            <p:spPr>
              <a:xfrm>
                <a:off x="215338" y="0"/>
                <a:ext cx="6721700" cy="8960085"/>
              </a:xfrm>
              <a:prstGeom prst="rect">
                <a:avLst/>
              </a:prstGeom>
              <a:ln w="12700" cap="flat">
                <a:noFill/>
                <a:miter lim="400000"/>
              </a:ln>
              <a:effectLst/>
            </p:spPr>
          </p:pic>
          <p:sp>
            <p:nvSpPr>
              <p:cNvPr id="449" name="Shape 449"/>
              <p:cNvSpPr/>
              <p:nvPr/>
            </p:nvSpPr>
            <p:spPr>
              <a:xfrm>
                <a:off x="0" y="8214684"/>
                <a:ext cx="782274" cy="782275"/>
              </a:xfrm>
              <a:prstGeom prst="rect">
                <a:avLst/>
              </a:prstGeom>
              <a:solidFill>
                <a:srgbClr val="FFFFFF"/>
              </a:solidFill>
              <a:ln w="12700" cap="flat">
                <a:noFill/>
                <a:miter lim="400000"/>
              </a:ln>
              <a:effectLst/>
            </p:spPr>
            <p:txBody>
              <a:bodyPr wrap="square" lIns="50800" tIns="50800" rIns="50800" bIns="50800" numCol="1" anchor="ctr">
                <a:noAutofit/>
              </a:bodyPr>
              <a:lstStyle/>
              <a:p>
                <a:pPr>
                  <a:defRPr sz="2400">
                    <a:solidFill>
                      <a:srgbClr val="FFFFFF"/>
                    </a:solidFill>
                  </a:defRPr>
                </a:pPr>
                <a:endParaRPr/>
              </a:p>
            </p:txBody>
          </p:sp>
        </p:grpSp>
        <p:sp>
          <p:nvSpPr>
            <p:cNvPr id="451" name="Shape 451"/>
            <p:cNvSpPr/>
            <p:nvPr/>
          </p:nvSpPr>
          <p:spPr>
            <a:xfrm rot="1740000">
              <a:off x="41495" y="8382989"/>
              <a:ext cx="2268274" cy="158370"/>
            </a:xfrm>
            <a:prstGeom prst="rect">
              <a:avLst/>
            </a:prstGeom>
            <a:solidFill>
              <a:srgbClr val="FFFFFF"/>
            </a:solidFill>
            <a:ln w="12700" cap="flat">
              <a:noFill/>
              <a:miter lim="400000"/>
            </a:ln>
            <a:effectLst/>
          </p:spPr>
          <p:txBody>
            <a:bodyPr wrap="square" lIns="50800" tIns="50800" rIns="50800" bIns="50800" numCol="1" anchor="ctr">
              <a:noAutofit/>
            </a:bodyPr>
            <a:lstStyle/>
            <a:p>
              <a:pPr>
                <a:defRPr sz="2400">
                  <a:solidFill>
                    <a:srgbClr val="FFFFFF"/>
                  </a:solidFill>
                </a:defRPr>
              </a:pPr>
              <a:endParaRPr/>
            </a:p>
          </p:txBody>
        </p:sp>
      </p:grpSp>
      <p:sp>
        <p:nvSpPr>
          <p:cNvPr id="453" name="Shape 453"/>
          <p:cNvSpPr/>
          <p:nvPr/>
        </p:nvSpPr>
        <p:spPr>
          <a:xfrm rot="15722461">
            <a:off x="3545060" y="-748935"/>
            <a:ext cx="4276155" cy="7710166"/>
          </a:xfrm>
          <a:prstGeom prst="ellipse">
            <a:avLst/>
          </a:prstGeom>
          <a:ln w="38100">
            <a:solidFill>
              <a:srgbClr val="FF2600"/>
            </a:solidFill>
            <a:miter lim="400000"/>
          </a:ln>
          <a:effectLst>
            <a:outerShdw blurRad="38100" dist="25400" dir="5400000" rotWithShape="0">
              <a:srgbClr val="000000">
                <a:alpha val="50000"/>
              </a:srgbClr>
            </a:outerShdw>
          </a:effectLst>
        </p:spPr>
        <p:txBody>
          <a:bodyPr lIns="50800" tIns="50800" rIns="50800" bIns="50800" anchor="ctr"/>
          <a:lstStyle/>
          <a:p>
            <a:pPr>
              <a:defRPr sz="2400">
                <a:solidFill>
                  <a:srgbClr val="FFFFFF"/>
                </a:solidFill>
              </a:defRPr>
            </a:pPr>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4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3" grpId="1" animBg="1" advAuto="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5" name="NomadicPhase_flat.tif"/>
          <p:cNvPicPr>
            <a:picLocks noChangeAspect="1"/>
          </p:cNvPicPr>
          <p:nvPr/>
        </p:nvPicPr>
        <p:blipFill>
          <a:blip r:embed="rId3">
            <a:extLst/>
          </a:blip>
          <a:stretch>
            <a:fillRect/>
          </a:stretch>
        </p:blipFill>
        <p:spPr>
          <a:xfrm>
            <a:off x="2709333" y="0"/>
            <a:ext cx="7586134" cy="9753600"/>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7" name="Shape 457"/>
          <p:cNvSpPr/>
          <p:nvPr/>
        </p:nvSpPr>
        <p:spPr>
          <a:xfrm>
            <a:off x="3509243" y="115923"/>
            <a:ext cx="5986314" cy="711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000">
                <a:latin typeface="Helvetica"/>
                <a:ea typeface="Helvetica"/>
                <a:cs typeface="Helvetica"/>
                <a:sym typeface="Helvetica"/>
              </a:defRPr>
            </a:lvl1pPr>
          </a:lstStyle>
          <a:p>
            <a:r>
              <a:t>Army ants &amp; their “guests”</a:t>
            </a:r>
          </a:p>
        </p:txBody>
      </p:sp>
      <p:pic>
        <p:nvPicPr>
          <p:cNvPr id="458" name="  Body_Fig1_orig.pdf"/>
          <p:cNvPicPr>
            <a:picLocks noChangeAspect="1"/>
          </p:cNvPicPr>
          <p:nvPr/>
        </p:nvPicPr>
        <p:blipFill>
          <a:blip r:embed="rId3">
            <a:extLst/>
          </a:blip>
          <a:stretch>
            <a:fillRect/>
          </a:stretch>
        </p:blipFill>
        <p:spPr>
          <a:xfrm>
            <a:off x="646107" y="968308"/>
            <a:ext cx="11712586" cy="8549530"/>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 name="Shape 460"/>
          <p:cNvSpPr/>
          <p:nvPr/>
        </p:nvSpPr>
        <p:spPr>
          <a:xfrm>
            <a:off x="3509243" y="115923"/>
            <a:ext cx="5986314" cy="711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000">
                <a:latin typeface="Helvetica"/>
                <a:ea typeface="Helvetica"/>
                <a:cs typeface="Helvetica"/>
                <a:sym typeface="Helvetica"/>
              </a:defRPr>
            </a:lvl1pPr>
          </a:lstStyle>
          <a:p>
            <a:r>
              <a:t>Army ants &amp; their “guests”</a:t>
            </a:r>
          </a:p>
        </p:txBody>
      </p:sp>
      <p:pic>
        <p:nvPicPr>
          <p:cNvPr id="461" name="  Body_Fig1_orig.pdf"/>
          <p:cNvPicPr>
            <a:picLocks noChangeAspect="1"/>
          </p:cNvPicPr>
          <p:nvPr/>
        </p:nvPicPr>
        <p:blipFill>
          <a:blip r:embed="rId3">
            <a:extLst/>
          </a:blip>
          <a:stretch>
            <a:fillRect/>
          </a:stretch>
        </p:blipFill>
        <p:spPr>
          <a:xfrm>
            <a:off x="646107" y="968308"/>
            <a:ext cx="11712586" cy="8549530"/>
          </a:xfrm>
          <a:prstGeom prst="rect">
            <a:avLst/>
          </a:prstGeom>
          <a:ln w="12700">
            <a:miter lim="400000"/>
          </a:ln>
        </p:spPr>
      </p:pic>
      <p:grpSp>
        <p:nvGrpSpPr>
          <p:cNvPr id="466" name="Group 466"/>
          <p:cNvGrpSpPr/>
          <p:nvPr/>
        </p:nvGrpSpPr>
        <p:grpSpPr>
          <a:xfrm>
            <a:off x="533400" y="802384"/>
            <a:ext cx="12253583" cy="8717481"/>
            <a:chOff x="0" y="0"/>
            <a:chExt cx="12253581" cy="8717479"/>
          </a:xfrm>
        </p:grpSpPr>
        <p:sp>
          <p:nvSpPr>
            <p:cNvPr id="462" name="Shape 462"/>
            <p:cNvSpPr/>
            <p:nvPr/>
          </p:nvSpPr>
          <p:spPr>
            <a:xfrm>
              <a:off x="0" y="0"/>
              <a:ext cx="6633898" cy="6289730"/>
            </a:xfrm>
            <a:prstGeom prst="rect">
              <a:avLst/>
            </a:prstGeom>
            <a:solidFill>
              <a:srgbClr val="A6AAA9">
                <a:alpha val="68001"/>
              </a:srgbClr>
            </a:solidFill>
            <a:ln w="12700" cap="flat">
              <a:noFill/>
              <a:miter lim="400000"/>
            </a:ln>
            <a:effectLst/>
          </p:spPr>
          <p:txBody>
            <a:bodyPr wrap="square" lIns="50800" tIns="50800" rIns="50800" bIns="50800" numCol="1" anchor="ctr">
              <a:noAutofit/>
            </a:bodyPr>
            <a:lstStyle/>
            <a:p>
              <a:pPr>
                <a:defRPr sz="2400">
                  <a:solidFill>
                    <a:srgbClr val="FFFFFF"/>
                  </a:solidFill>
                </a:defRPr>
              </a:pPr>
              <a:endParaRPr/>
            </a:p>
          </p:txBody>
        </p:sp>
        <p:sp>
          <p:nvSpPr>
            <p:cNvPr id="463" name="Shape 463"/>
            <p:cNvSpPr/>
            <p:nvPr/>
          </p:nvSpPr>
          <p:spPr>
            <a:xfrm>
              <a:off x="6632575" y="0"/>
              <a:ext cx="5621007" cy="6163920"/>
            </a:xfrm>
            <a:prstGeom prst="rect">
              <a:avLst/>
            </a:prstGeom>
            <a:solidFill>
              <a:srgbClr val="A6AAA9">
                <a:alpha val="68001"/>
              </a:srgbClr>
            </a:solidFill>
            <a:ln w="12700" cap="flat">
              <a:noFill/>
              <a:miter lim="400000"/>
            </a:ln>
            <a:effectLst/>
          </p:spPr>
          <p:txBody>
            <a:bodyPr wrap="square" lIns="50800" tIns="50800" rIns="50800" bIns="50800" numCol="1" anchor="ctr">
              <a:noAutofit/>
            </a:bodyPr>
            <a:lstStyle/>
            <a:p>
              <a:pPr>
                <a:defRPr sz="2400">
                  <a:solidFill>
                    <a:srgbClr val="FFFFFF"/>
                  </a:solidFill>
                </a:defRPr>
              </a:pPr>
              <a:endParaRPr/>
            </a:p>
          </p:txBody>
        </p:sp>
        <p:sp>
          <p:nvSpPr>
            <p:cNvPr id="464" name="Shape 464"/>
            <p:cNvSpPr/>
            <p:nvPr/>
          </p:nvSpPr>
          <p:spPr>
            <a:xfrm rot="10800000">
              <a:off x="6438899" y="6164581"/>
              <a:ext cx="4421718" cy="255289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close/>
                </a:path>
              </a:pathLst>
            </a:custGeom>
            <a:solidFill>
              <a:srgbClr val="A6AAA9">
                <a:alpha val="68000"/>
              </a:srgbClr>
            </a:solidFill>
            <a:ln w="12700" cap="flat">
              <a:noFill/>
              <a:miter lim="400000"/>
            </a:ln>
            <a:effectLst/>
          </p:spPr>
          <p:txBody>
            <a:bodyPr wrap="square" lIns="50800" tIns="50800" rIns="50800" bIns="50800" numCol="1" anchor="ctr">
              <a:noAutofit/>
            </a:bodyPr>
            <a:lstStyle/>
            <a:p>
              <a:pPr>
                <a:defRPr sz="2400">
                  <a:solidFill>
                    <a:srgbClr val="FFFFFF"/>
                  </a:solidFill>
                </a:defRPr>
              </a:pPr>
              <a:endParaRPr/>
            </a:p>
          </p:txBody>
        </p:sp>
        <p:sp>
          <p:nvSpPr>
            <p:cNvPr id="465" name="Shape 465"/>
            <p:cNvSpPr/>
            <p:nvPr/>
          </p:nvSpPr>
          <p:spPr>
            <a:xfrm>
              <a:off x="10859294" y="6163721"/>
              <a:ext cx="1380861" cy="2552899"/>
            </a:xfrm>
            <a:prstGeom prst="rect">
              <a:avLst/>
            </a:prstGeom>
            <a:solidFill>
              <a:srgbClr val="A6AAA9">
                <a:alpha val="68001"/>
              </a:srgbClr>
            </a:solidFill>
            <a:ln w="12700" cap="flat">
              <a:noFill/>
              <a:miter lim="400000"/>
            </a:ln>
            <a:effectLst/>
          </p:spPr>
          <p:txBody>
            <a:bodyPr wrap="square" lIns="50800" tIns="50800" rIns="50800" bIns="50800" numCol="1" anchor="ctr">
              <a:noAutofit/>
            </a:bodyPr>
            <a:lstStyle/>
            <a:p>
              <a:pPr>
                <a:defRPr sz="2400">
                  <a:solidFill>
                    <a:srgbClr val="FFFFFF"/>
                  </a:solidFill>
                </a:defRPr>
              </a:pPr>
              <a:endParaRP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4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6" grpId="1" animBg="1" advAuto="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2" name="RefuseDepot_flat.png"/>
          <p:cNvPicPr>
            <a:picLocks noChangeAspect="1"/>
          </p:cNvPicPr>
          <p:nvPr/>
        </p:nvPicPr>
        <p:blipFill>
          <a:blip r:embed="rId3">
            <a:extLst/>
          </a:blip>
          <a:stretch>
            <a:fillRect/>
          </a:stretch>
        </p:blipFill>
        <p:spPr>
          <a:xfrm>
            <a:off x="2709333" y="0"/>
            <a:ext cx="7586134" cy="9753600"/>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 name="Shape 474"/>
          <p:cNvSpPr/>
          <p:nvPr/>
        </p:nvSpPr>
        <p:spPr>
          <a:xfrm>
            <a:off x="3509243" y="115923"/>
            <a:ext cx="5986314" cy="711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000">
                <a:latin typeface="Helvetica"/>
                <a:ea typeface="Helvetica"/>
                <a:cs typeface="Helvetica"/>
                <a:sym typeface="Helvetica"/>
              </a:defRPr>
            </a:lvl1pPr>
          </a:lstStyle>
          <a:p>
            <a:r>
              <a:t>Army ants &amp; their “guests”</a:t>
            </a:r>
          </a:p>
        </p:txBody>
      </p:sp>
      <p:pic>
        <p:nvPicPr>
          <p:cNvPr id="475" name="  Body_Fig1_orig.pdf"/>
          <p:cNvPicPr>
            <a:picLocks noChangeAspect="1"/>
          </p:cNvPicPr>
          <p:nvPr/>
        </p:nvPicPr>
        <p:blipFill>
          <a:blip r:embed="rId3">
            <a:extLst/>
          </a:blip>
          <a:stretch>
            <a:fillRect/>
          </a:stretch>
        </p:blipFill>
        <p:spPr>
          <a:xfrm>
            <a:off x="869032" y="1501900"/>
            <a:ext cx="7501861" cy="5475938"/>
          </a:xfrm>
          <a:prstGeom prst="rect">
            <a:avLst/>
          </a:prstGeom>
          <a:ln w="12700">
            <a:miter lim="400000"/>
          </a:ln>
        </p:spPr>
      </p:pic>
      <p:sp>
        <p:nvSpPr>
          <p:cNvPr id="476" name="Shape 476"/>
          <p:cNvSpPr/>
          <p:nvPr/>
        </p:nvSpPr>
        <p:spPr>
          <a:xfrm>
            <a:off x="5399757" y="7151723"/>
            <a:ext cx="7234486" cy="1930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4000">
                <a:solidFill>
                  <a:srgbClr val="AF4EFF"/>
                </a:solidFill>
                <a:latin typeface="Helvetica"/>
                <a:ea typeface="Helvetica"/>
                <a:cs typeface="Helvetica"/>
                <a:sym typeface="Helvetica"/>
              </a:defRPr>
            </a:pPr>
            <a:r>
              <a:t>500+ SPECIES ASSOCIATED </a:t>
            </a:r>
          </a:p>
          <a:p>
            <a:pPr>
              <a:defRPr sz="4000">
                <a:solidFill>
                  <a:srgbClr val="AF4EFF"/>
                </a:solidFill>
                <a:latin typeface="Helvetica"/>
                <a:ea typeface="Helvetica"/>
                <a:cs typeface="Helvetica"/>
                <a:sym typeface="Helvetica"/>
              </a:defRPr>
            </a:pPr>
            <a:r>
              <a:t>with </a:t>
            </a:r>
          </a:p>
          <a:p>
            <a:pPr>
              <a:defRPr sz="4000" i="1">
                <a:solidFill>
                  <a:srgbClr val="AF4EFF"/>
                </a:solidFill>
                <a:latin typeface="Helvetica"/>
                <a:ea typeface="Helvetica"/>
                <a:cs typeface="Helvetica"/>
                <a:sym typeface="Helvetica"/>
              </a:defRPr>
            </a:pPr>
            <a:r>
              <a:rPr i="0"/>
              <a:t>ONE species of army ant!!!</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4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6" grpId="1" animBg="1" advAuto="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8" name="pasted-image.png"/>
          <p:cNvPicPr>
            <a:picLocks noChangeAspect="1"/>
          </p:cNvPicPr>
          <p:nvPr/>
        </p:nvPicPr>
        <p:blipFill>
          <a:blip r:embed="rId2">
            <a:extLst/>
          </a:blip>
          <a:stretch>
            <a:fillRect/>
          </a:stretch>
        </p:blipFill>
        <p:spPr>
          <a:xfrm>
            <a:off x="1509021" y="384554"/>
            <a:ext cx="6684758" cy="9009892"/>
          </a:xfrm>
          <a:prstGeom prst="rect">
            <a:avLst/>
          </a:prstGeom>
          <a:ln w="12700">
            <a:miter lim="400000"/>
          </a:ln>
        </p:spPr>
      </p:pic>
      <p:pic>
        <p:nvPicPr>
          <p:cNvPr id="479" name="Ant U Logo-UCONN_final.pdf"/>
          <p:cNvPicPr>
            <a:picLocks noChangeAspect="1"/>
          </p:cNvPicPr>
          <p:nvPr/>
        </p:nvPicPr>
        <p:blipFill>
          <a:blip r:embed="rId3">
            <a:extLst/>
          </a:blip>
          <a:stretch>
            <a:fillRect/>
          </a:stretch>
        </p:blipFill>
        <p:spPr>
          <a:xfrm>
            <a:off x="9290860" y="2520025"/>
            <a:ext cx="2399476" cy="4713550"/>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0" name="Group 130"/>
          <p:cNvGrpSpPr/>
          <p:nvPr/>
        </p:nvGrpSpPr>
        <p:grpSpPr>
          <a:xfrm>
            <a:off x="2324686" y="-294827"/>
            <a:ext cx="6402933" cy="4757137"/>
            <a:chOff x="145" y="0"/>
            <a:chExt cx="6402932" cy="4757136"/>
          </a:xfrm>
        </p:grpSpPr>
        <p:pic>
          <p:nvPicPr>
            <p:cNvPr id="128" name="Queen-army-ant_gravid_cutout.jpg"/>
            <p:cNvPicPr>
              <a:picLocks noChangeAspect="1"/>
            </p:cNvPicPr>
            <p:nvPr/>
          </p:nvPicPr>
          <p:blipFill>
            <a:blip r:embed="rId3">
              <a:extLst/>
            </a:blip>
            <a:srcRect t="136" r="2574"/>
            <a:stretch>
              <a:fillRect/>
            </a:stretch>
          </p:blipFill>
          <p:spPr>
            <a:xfrm rot="21180000" flipH="1">
              <a:off x="225479" y="347560"/>
              <a:ext cx="5952265" cy="4062017"/>
            </a:xfrm>
            <a:custGeom>
              <a:avLst/>
              <a:gdLst/>
              <a:ahLst/>
              <a:cxnLst>
                <a:cxn ang="0">
                  <a:pos x="wd2" y="hd2"/>
                </a:cxn>
                <a:cxn ang="5400000">
                  <a:pos x="wd2" y="hd2"/>
                </a:cxn>
                <a:cxn ang="10800000">
                  <a:pos x="wd2" y="hd2"/>
                </a:cxn>
                <a:cxn ang="16200000">
                  <a:pos x="wd2" y="hd2"/>
                </a:cxn>
              </a:cxnLst>
              <a:rect l="0" t="0" r="r" b="b"/>
              <a:pathLst>
                <a:path w="21569" h="21600" extrusionOk="0">
                  <a:moveTo>
                    <a:pt x="15863" y="0"/>
                  </a:moveTo>
                  <a:cubicBezTo>
                    <a:pt x="14171" y="16"/>
                    <a:pt x="12849" y="39"/>
                    <a:pt x="12946" y="70"/>
                  </a:cubicBezTo>
                  <a:cubicBezTo>
                    <a:pt x="13198" y="148"/>
                    <a:pt x="13294" y="452"/>
                    <a:pt x="13148" y="709"/>
                  </a:cubicBezTo>
                  <a:cubicBezTo>
                    <a:pt x="13100" y="794"/>
                    <a:pt x="12992" y="837"/>
                    <a:pt x="12910" y="806"/>
                  </a:cubicBezTo>
                  <a:cubicBezTo>
                    <a:pt x="12795" y="762"/>
                    <a:pt x="12758" y="819"/>
                    <a:pt x="12738" y="1074"/>
                  </a:cubicBezTo>
                  <a:cubicBezTo>
                    <a:pt x="12713" y="1394"/>
                    <a:pt x="12703" y="1402"/>
                    <a:pt x="12168" y="1431"/>
                  </a:cubicBezTo>
                  <a:cubicBezTo>
                    <a:pt x="11869" y="1447"/>
                    <a:pt x="11590" y="1509"/>
                    <a:pt x="11549" y="1570"/>
                  </a:cubicBezTo>
                  <a:cubicBezTo>
                    <a:pt x="11502" y="1638"/>
                    <a:pt x="11439" y="1639"/>
                    <a:pt x="11386" y="1574"/>
                  </a:cubicBezTo>
                  <a:cubicBezTo>
                    <a:pt x="11326" y="1502"/>
                    <a:pt x="11299" y="1565"/>
                    <a:pt x="11301" y="1773"/>
                  </a:cubicBezTo>
                  <a:cubicBezTo>
                    <a:pt x="11303" y="2001"/>
                    <a:pt x="11258" y="2092"/>
                    <a:pt x="11110" y="2144"/>
                  </a:cubicBezTo>
                  <a:cubicBezTo>
                    <a:pt x="11001" y="2183"/>
                    <a:pt x="10901" y="2312"/>
                    <a:pt x="10886" y="2438"/>
                  </a:cubicBezTo>
                  <a:cubicBezTo>
                    <a:pt x="10838" y="2813"/>
                    <a:pt x="10718" y="2956"/>
                    <a:pt x="10558" y="2830"/>
                  </a:cubicBezTo>
                  <a:cubicBezTo>
                    <a:pt x="10372" y="2685"/>
                    <a:pt x="10326" y="2688"/>
                    <a:pt x="10326" y="2849"/>
                  </a:cubicBezTo>
                  <a:cubicBezTo>
                    <a:pt x="10326" y="2922"/>
                    <a:pt x="10239" y="3150"/>
                    <a:pt x="10130" y="3358"/>
                  </a:cubicBezTo>
                  <a:cubicBezTo>
                    <a:pt x="10022" y="3565"/>
                    <a:pt x="9942" y="3802"/>
                    <a:pt x="9954" y="3881"/>
                  </a:cubicBezTo>
                  <a:cubicBezTo>
                    <a:pt x="9975" y="4032"/>
                    <a:pt x="9923" y="4046"/>
                    <a:pt x="9029" y="4157"/>
                  </a:cubicBezTo>
                  <a:cubicBezTo>
                    <a:pt x="8504" y="4223"/>
                    <a:pt x="8476" y="4242"/>
                    <a:pt x="8508" y="4489"/>
                  </a:cubicBezTo>
                  <a:cubicBezTo>
                    <a:pt x="8543" y="4755"/>
                    <a:pt x="8425" y="4941"/>
                    <a:pt x="8216" y="4947"/>
                  </a:cubicBezTo>
                  <a:cubicBezTo>
                    <a:pt x="8149" y="4949"/>
                    <a:pt x="8081" y="5093"/>
                    <a:pt x="8057" y="5291"/>
                  </a:cubicBezTo>
                  <a:cubicBezTo>
                    <a:pt x="8024" y="5556"/>
                    <a:pt x="7979" y="5626"/>
                    <a:pt x="7860" y="5593"/>
                  </a:cubicBezTo>
                  <a:cubicBezTo>
                    <a:pt x="7669" y="5539"/>
                    <a:pt x="7653" y="5539"/>
                    <a:pt x="7095" y="5561"/>
                  </a:cubicBezTo>
                  <a:lnTo>
                    <a:pt x="6637" y="5578"/>
                  </a:lnTo>
                  <a:lnTo>
                    <a:pt x="6657" y="6293"/>
                  </a:lnTo>
                  <a:lnTo>
                    <a:pt x="6680" y="7011"/>
                  </a:lnTo>
                  <a:lnTo>
                    <a:pt x="6275" y="7042"/>
                  </a:lnTo>
                  <a:cubicBezTo>
                    <a:pt x="5692" y="7092"/>
                    <a:pt x="5594" y="6979"/>
                    <a:pt x="5593" y="6245"/>
                  </a:cubicBezTo>
                  <a:cubicBezTo>
                    <a:pt x="5593" y="5706"/>
                    <a:pt x="5571" y="5630"/>
                    <a:pt x="5420" y="5599"/>
                  </a:cubicBezTo>
                  <a:cubicBezTo>
                    <a:pt x="5325" y="5579"/>
                    <a:pt x="5179" y="5669"/>
                    <a:pt x="5087" y="5804"/>
                  </a:cubicBezTo>
                  <a:cubicBezTo>
                    <a:pt x="4915" y="6055"/>
                    <a:pt x="4730" y="6013"/>
                    <a:pt x="4802" y="5738"/>
                  </a:cubicBezTo>
                  <a:cubicBezTo>
                    <a:pt x="4837" y="5605"/>
                    <a:pt x="4639" y="5578"/>
                    <a:pt x="3639" y="5578"/>
                  </a:cubicBezTo>
                  <a:cubicBezTo>
                    <a:pt x="2919" y="5578"/>
                    <a:pt x="2415" y="5626"/>
                    <a:pt x="2386" y="5694"/>
                  </a:cubicBezTo>
                  <a:cubicBezTo>
                    <a:pt x="2359" y="5757"/>
                    <a:pt x="2254" y="5806"/>
                    <a:pt x="2152" y="5806"/>
                  </a:cubicBezTo>
                  <a:cubicBezTo>
                    <a:pt x="1984" y="5806"/>
                    <a:pt x="1961" y="5863"/>
                    <a:pt x="1940" y="6350"/>
                  </a:cubicBezTo>
                  <a:lnTo>
                    <a:pt x="1916" y="6895"/>
                  </a:lnTo>
                  <a:lnTo>
                    <a:pt x="1471" y="6928"/>
                  </a:lnTo>
                  <a:lnTo>
                    <a:pt x="1025" y="6962"/>
                  </a:lnTo>
                  <a:lnTo>
                    <a:pt x="1020" y="8914"/>
                  </a:lnTo>
                  <a:cubicBezTo>
                    <a:pt x="1017" y="9988"/>
                    <a:pt x="996" y="10911"/>
                    <a:pt x="972" y="10968"/>
                  </a:cubicBezTo>
                  <a:cubicBezTo>
                    <a:pt x="948" y="11024"/>
                    <a:pt x="807" y="11071"/>
                    <a:pt x="656" y="11071"/>
                  </a:cubicBezTo>
                  <a:cubicBezTo>
                    <a:pt x="402" y="11071"/>
                    <a:pt x="382" y="11095"/>
                    <a:pt x="406" y="11386"/>
                  </a:cubicBezTo>
                  <a:cubicBezTo>
                    <a:pt x="423" y="11605"/>
                    <a:pt x="395" y="11700"/>
                    <a:pt x="314" y="11700"/>
                  </a:cubicBezTo>
                  <a:cubicBezTo>
                    <a:pt x="244" y="11700"/>
                    <a:pt x="186" y="11573"/>
                    <a:pt x="171" y="11386"/>
                  </a:cubicBezTo>
                  <a:cubicBezTo>
                    <a:pt x="158" y="11213"/>
                    <a:pt x="114" y="11071"/>
                    <a:pt x="73" y="11071"/>
                  </a:cubicBezTo>
                  <a:cubicBezTo>
                    <a:pt x="29" y="11071"/>
                    <a:pt x="0" y="13151"/>
                    <a:pt x="0" y="16335"/>
                  </a:cubicBezTo>
                  <a:lnTo>
                    <a:pt x="0" y="21600"/>
                  </a:lnTo>
                  <a:lnTo>
                    <a:pt x="3716" y="21600"/>
                  </a:lnTo>
                  <a:cubicBezTo>
                    <a:pt x="7200" y="21600"/>
                    <a:pt x="7432" y="21589"/>
                    <a:pt x="7441" y="21402"/>
                  </a:cubicBezTo>
                  <a:cubicBezTo>
                    <a:pt x="7446" y="21291"/>
                    <a:pt x="7445" y="21160"/>
                    <a:pt x="7440" y="21110"/>
                  </a:cubicBezTo>
                  <a:cubicBezTo>
                    <a:pt x="7434" y="21061"/>
                    <a:pt x="7466" y="20919"/>
                    <a:pt x="7512" y="20796"/>
                  </a:cubicBezTo>
                  <a:cubicBezTo>
                    <a:pt x="7578" y="20615"/>
                    <a:pt x="7676" y="20572"/>
                    <a:pt x="8024" y="20572"/>
                  </a:cubicBezTo>
                  <a:cubicBezTo>
                    <a:pt x="8408" y="20572"/>
                    <a:pt x="8447" y="20549"/>
                    <a:pt x="8383" y="20370"/>
                  </a:cubicBezTo>
                  <a:cubicBezTo>
                    <a:pt x="8344" y="20259"/>
                    <a:pt x="8329" y="20001"/>
                    <a:pt x="8350" y="19796"/>
                  </a:cubicBezTo>
                  <a:cubicBezTo>
                    <a:pt x="8371" y="19589"/>
                    <a:pt x="8347" y="19349"/>
                    <a:pt x="8295" y="19257"/>
                  </a:cubicBezTo>
                  <a:cubicBezTo>
                    <a:pt x="8244" y="19167"/>
                    <a:pt x="8223" y="18996"/>
                    <a:pt x="8248" y="18880"/>
                  </a:cubicBezTo>
                  <a:cubicBezTo>
                    <a:pt x="8287" y="18699"/>
                    <a:pt x="8255" y="18672"/>
                    <a:pt x="8039" y="18694"/>
                  </a:cubicBezTo>
                  <a:cubicBezTo>
                    <a:pt x="7899" y="18708"/>
                    <a:pt x="7735" y="18660"/>
                    <a:pt x="7674" y="18586"/>
                  </a:cubicBezTo>
                  <a:cubicBezTo>
                    <a:pt x="7614" y="18513"/>
                    <a:pt x="7543" y="18451"/>
                    <a:pt x="7517" y="18451"/>
                  </a:cubicBezTo>
                  <a:cubicBezTo>
                    <a:pt x="7492" y="18451"/>
                    <a:pt x="7478" y="18043"/>
                    <a:pt x="7489" y="17544"/>
                  </a:cubicBezTo>
                  <a:cubicBezTo>
                    <a:pt x="7503" y="16830"/>
                    <a:pt x="7480" y="16593"/>
                    <a:pt x="7378" y="16427"/>
                  </a:cubicBezTo>
                  <a:cubicBezTo>
                    <a:pt x="7278" y="16266"/>
                    <a:pt x="7270" y="16184"/>
                    <a:pt x="7340" y="16081"/>
                  </a:cubicBezTo>
                  <a:cubicBezTo>
                    <a:pt x="7391" y="16007"/>
                    <a:pt x="7432" y="15822"/>
                    <a:pt x="7432" y="15670"/>
                  </a:cubicBezTo>
                  <a:cubicBezTo>
                    <a:pt x="7432" y="15428"/>
                    <a:pt x="7416" y="15413"/>
                    <a:pt x="7306" y="15547"/>
                  </a:cubicBezTo>
                  <a:cubicBezTo>
                    <a:pt x="7198" y="15679"/>
                    <a:pt x="7160" y="15661"/>
                    <a:pt x="7040" y="15444"/>
                  </a:cubicBezTo>
                  <a:cubicBezTo>
                    <a:pt x="6862" y="15122"/>
                    <a:pt x="6773" y="15117"/>
                    <a:pt x="6889" y="15433"/>
                  </a:cubicBezTo>
                  <a:cubicBezTo>
                    <a:pt x="6994" y="15720"/>
                    <a:pt x="6894" y="15921"/>
                    <a:pt x="6677" y="15860"/>
                  </a:cubicBezTo>
                  <a:cubicBezTo>
                    <a:pt x="6523" y="15816"/>
                    <a:pt x="6513" y="15752"/>
                    <a:pt x="6482" y="14469"/>
                  </a:cubicBezTo>
                  <a:cubicBezTo>
                    <a:pt x="6471" y="14040"/>
                    <a:pt x="6435" y="13663"/>
                    <a:pt x="6400" y="13631"/>
                  </a:cubicBezTo>
                  <a:cubicBezTo>
                    <a:pt x="6365" y="13599"/>
                    <a:pt x="6377" y="13463"/>
                    <a:pt x="6427" y="13327"/>
                  </a:cubicBezTo>
                  <a:cubicBezTo>
                    <a:pt x="6477" y="13191"/>
                    <a:pt x="6513" y="12911"/>
                    <a:pt x="6508" y="12703"/>
                  </a:cubicBezTo>
                  <a:cubicBezTo>
                    <a:pt x="6492" y="12078"/>
                    <a:pt x="6998" y="11553"/>
                    <a:pt x="7095" y="12095"/>
                  </a:cubicBezTo>
                  <a:cubicBezTo>
                    <a:pt x="7119" y="12231"/>
                    <a:pt x="7215" y="12331"/>
                    <a:pt x="7342" y="12352"/>
                  </a:cubicBezTo>
                  <a:cubicBezTo>
                    <a:pt x="7532" y="12384"/>
                    <a:pt x="7552" y="12440"/>
                    <a:pt x="7588" y="13021"/>
                  </a:cubicBezTo>
                  <a:lnTo>
                    <a:pt x="7627" y="13652"/>
                  </a:lnTo>
                  <a:lnTo>
                    <a:pt x="8005" y="13665"/>
                  </a:lnTo>
                  <a:cubicBezTo>
                    <a:pt x="8212" y="13671"/>
                    <a:pt x="8418" y="13727"/>
                    <a:pt x="8462" y="13791"/>
                  </a:cubicBezTo>
                  <a:cubicBezTo>
                    <a:pt x="8506" y="13856"/>
                    <a:pt x="8540" y="14174"/>
                    <a:pt x="8538" y="14496"/>
                  </a:cubicBezTo>
                  <a:cubicBezTo>
                    <a:pt x="8536" y="14908"/>
                    <a:pt x="8562" y="15059"/>
                    <a:pt x="8625" y="15003"/>
                  </a:cubicBezTo>
                  <a:cubicBezTo>
                    <a:pt x="8733" y="14905"/>
                    <a:pt x="9093" y="14895"/>
                    <a:pt x="9196" y="14988"/>
                  </a:cubicBezTo>
                  <a:cubicBezTo>
                    <a:pt x="9237" y="15025"/>
                    <a:pt x="9502" y="15050"/>
                    <a:pt x="9784" y="15045"/>
                  </a:cubicBezTo>
                  <a:cubicBezTo>
                    <a:pt x="10413" y="15033"/>
                    <a:pt x="10490" y="15096"/>
                    <a:pt x="10437" y="15568"/>
                  </a:cubicBezTo>
                  <a:cubicBezTo>
                    <a:pt x="10403" y="15866"/>
                    <a:pt x="10410" y="15896"/>
                    <a:pt x="10480" y="15737"/>
                  </a:cubicBezTo>
                  <a:cubicBezTo>
                    <a:pt x="10561" y="15552"/>
                    <a:pt x="10588" y="15555"/>
                    <a:pt x="10936" y="15754"/>
                  </a:cubicBezTo>
                  <a:cubicBezTo>
                    <a:pt x="11190" y="15900"/>
                    <a:pt x="11312" y="16040"/>
                    <a:pt x="11328" y="16204"/>
                  </a:cubicBezTo>
                  <a:cubicBezTo>
                    <a:pt x="11350" y="16413"/>
                    <a:pt x="11406" y="16442"/>
                    <a:pt x="11773" y="16436"/>
                  </a:cubicBezTo>
                  <a:cubicBezTo>
                    <a:pt x="12166" y="16429"/>
                    <a:pt x="12189" y="16412"/>
                    <a:pt x="12132" y="16187"/>
                  </a:cubicBezTo>
                  <a:cubicBezTo>
                    <a:pt x="12099" y="16054"/>
                    <a:pt x="12097" y="15777"/>
                    <a:pt x="12128" y="15573"/>
                  </a:cubicBezTo>
                  <a:cubicBezTo>
                    <a:pt x="12184" y="15211"/>
                    <a:pt x="12178" y="15203"/>
                    <a:pt x="11901" y="15170"/>
                  </a:cubicBezTo>
                  <a:cubicBezTo>
                    <a:pt x="11725" y="15148"/>
                    <a:pt x="11624" y="15081"/>
                    <a:pt x="11636" y="14992"/>
                  </a:cubicBezTo>
                  <a:cubicBezTo>
                    <a:pt x="11647" y="14914"/>
                    <a:pt x="11664" y="14785"/>
                    <a:pt x="11675" y="14710"/>
                  </a:cubicBezTo>
                  <a:cubicBezTo>
                    <a:pt x="11688" y="14616"/>
                    <a:pt x="11533" y="14561"/>
                    <a:pt x="11190" y="14539"/>
                  </a:cubicBezTo>
                  <a:cubicBezTo>
                    <a:pt x="10607" y="14501"/>
                    <a:pt x="10438" y="14353"/>
                    <a:pt x="10745" y="14148"/>
                  </a:cubicBezTo>
                  <a:cubicBezTo>
                    <a:pt x="10859" y="14072"/>
                    <a:pt x="10952" y="13966"/>
                    <a:pt x="10952" y="13914"/>
                  </a:cubicBezTo>
                  <a:cubicBezTo>
                    <a:pt x="10952" y="13796"/>
                    <a:pt x="10334" y="13823"/>
                    <a:pt x="10283" y="13943"/>
                  </a:cubicBezTo>
                  <a:cubicBezTo>
                    <a:pt x="10263" y="13992"/>
                    <a:pt x="10150" y="13960"/>
                    <a:pt x="10034" y="13872"/>
                  </a:cubicBezTo>
                  <a:cubicBezTo>
                    <a:pt x="9859" y="13739"/>
                    <a:pt x="9820" y="13622"/>
                    <a:pt x="9801" y="13192"/>
                  </a:cubicBezTo>
                  <a:cubicBezTo>
                    <a:pt x="9780" y="12693"/>
                    <a:pt x="9790" y="12670"/>
                    <a:pt x="10073" y="12489"/>
                  </a:cubicBezTo>
                  <a:cubicBezTo>
                    <a:pt x="10234" y="12386"/>
                    <a:pt x="10470" y="12297"/>
                    <a:pt x="10599" y="12289"/>
                  </a:cubicBezTo>
                  <a:cubicBezTo>
                    <a:pt x="10800" y="12277"/>
                    <a:pt x="10840" y="12317"/>
                    <a:pt x="10861" y="12589"/>
                  </a:cubicBezTo>
                  <a:cubicBezTo>
                    <a:pt x="10875" y="12763"/>
                    <a:pt x="10914" y="12880"/>
                    <a:pt x="10949" y="12848"/>
                  </a:cubicBezTo>
                  <a:cubicBezTo>
                    <a:pt x="10984" y="12817"/>
                    <a:pt x="11097" y="12908"/>
                    <a:pt x="11202" y="13051"/>
                  </a:cubicBezTo>
                  <a:cubicBezTo>
                    <a:pt x="11390" y="13306"/>
                    <a:pt x="11393" y="13305"/>
                    <a:pt x="11510" y="13085"/>
                  </a:cubicBezTo>
                  <a:cubicBezTo>
                    <a:pt x="11626" y="12864"/>
                    <a:pt x="11630" y="12867"/>
                    <a:pt x="11803" y="13120"/>
                  </a:cubicBezTo>
                  <a:cubicBezTo>
                    <a:pt x="11943" y="13325"/>
                    <a:pt x="11961" y="13410"/>
                    <a:pt x="11887" y="13540"/>
                  </a:cubicBezTo>
                  <a:cubicBezTo>
                    <a:pt x="11771" y="13744"/>
                    <a:pt x="11883" y="13755"/>
                    <a:pt x="12161" y="13570"/>
                  </a:cubicBezTo>
                  <a:cubicBezTo>
                    <a:pt x="12303" y="13475"/>
                    <a:pt x="12413" y="13472"/>
                    <a:pt x="12538" y="13557"/>
                  </a:cubicBezTo>
                  <a:cubicBezTo>
                    <a:pt x="12743" y="13696"/>
                    <a:pt x="13507" y="13740"/>
                    <a:pt x="13638" y="13621"/>
                  </a:cubicBezTo>
                  <a:cubicBezTo>
                    <a:pt x="13786" y="13485"/>
                    <a:pt x="13991" y="13471"/>
                    <a:pt x="14042" y="13591"/>
                  </a:cubicBezTo>
                  <a:cubicBezTo>
                    <a:pt x="14102" y="13732"/>
                    <a:pt x="14745" y="13731"/>
                    <a:pt x="15409" y="13591"/>
                  </a:cubicBezTo>
                  <a:cubicBezTo>
                    <a:pt x="15726" y="13524"/>
                    <a:pt x="15946" y="13525"/>
                    <a:pt x="16003" y="13593"/>
                  </a:cubicBezTo>
                  <a:cubicBezTo>
                    <a:pt x="16062" y="13666"/>
                    <a:pt x="16140" y="13627"/>
                    <a:pt x="16234" y="13475"/>
                  </a:cubicBezTo>
                  <a:cubicBezTo>
                    <a:pt x="16312" y="13349"/>
                    <a:pt x="16469" y="13247"/>
                    <a:pt x="16585" y="13247"/>
                  </a:cubicBezTo>
                  <a:cubicBezTo>
                    <a:pt x="16900" y="13247"/>
                    <a:pt x="17290" y="12924"/>
                    <a:pt x="17290" y="12662"/>
                  </a:cubicBezTo>
                  <a:cubicBezTo>
                    <a:pt x="17290" y="12539"/>
                    <a:pt x="17337" y="12411"/>
                    <a:pt x="17396" y="12378"/>
                  </a:cubicBezTo>
                  <a:cubicBezTo>
                    <a:pt x="17455" y="12344"/>
                    <a:pt x="17991" y="12306"/>
                    <a:pt x="18588" y="12293"/>
                  </a:cubicBezTo>
                  <a:cubicBezTo>
                    <a:pt x="19186" y="12280"/>
                    <a:pt x="19717" y="12230"/>
                    <a:pt x="19768" y="12183"/>
                  </a:cubicBezTo>
                  <a:cubicBezTo>
                    <a:pt x="19819" y="12136"/>
                    <a:pt x="19883" y="12151"/>
                    <a:pt x="19910" y="12215"/>
                  </a:cubicBezTo>
                  <a:cubicBezTo>
                    <a:pt x="19980" y="12380"/>
                    <a:pt x="20109" y="12359"/>
                    <a:pt x="20086" y="12188"/>
                  </a:cubicBezTo>
                  <a:cubicBezTo>
                    <a:pt x="20075" y="12109"/>
                    <a:pt x="20119" y="12042"/>
                    <a:pt x="20183" y="12042"/>
                  </a:cubicBezTo>
                  <a:cubicBezTo>
                    <a:pt x="20248" y="12042"/>
                    <a:pt x="20327" y="11949"/>
                    <a:pt x="20359" y="11835"/>
                  </a:cubicBezTo>
                  <a:cubicBezTo>
                    <a:pt x="20391" y="11721"/>
                    <a:pt x="20446" y="11655"/>
                    <a:pt x="20482" y="11687"/>
                  </a:cubicBezTo>
                  <a:cubicBezTo>
                    <a:pt x="20600" y="11794"/>
                    <a:pt x="20552" y="11361"/>
                    <a:pt x="20432" y="11232"/>
                  </a:cubicBezTo>
                  <a:cubicBezTo>
                    <a:pt x="20253" y="11038"/>
                    <a:pt x="20450" y="10919"/>
                    <a:pt x="20908" y="10942"/>
                  </a:cubicBezTo>
                  <a:cubicBezTo>
                    <a:pt x="21282" y="10962"/>
                    <a:pt x="21295" y="10950"/>
                    <a:pt x="21249" y="10685"/>
                  </a:cubicBezTo>
                  <a:cubicBezTo>
                    <a:pt x="21185" y="10312"/>
                    <a:pt x="21386" y="10052"/>
                    <a:pt x="21508" y="10349"/>
                  </a:cubicBezTo>
                  <a:cubicBezTo>
                    <a:pt x="21576" y="10516"/>
                    <a:pt x="21584" y="10481"/>
                    <a:pt x="21550" y="10166"/>
                  </a:cubicBezTo>
                  <a:cubicBezTo>
                    <a:pt x="21526" y="9951"/>
                    <a:pt x="21489" y="9735"/>
                    <a:pt x="21469" y="9687"/>
                  </a:cubicBezTo>
                  <a:cubicBezTo>
                    <a:pt x="21449" y="9639"/>
                    <a:pt x="21469" y="9569"/>
                    <a:pt x="21514" y="9528"/>
                  </a:cubicBezTo>
                  <a:cubicBezTo>
                    <a:pt x="21558" y="9488"/>
                    <a:pt x="21574" y="9406"/>
                    <a:pt x="21550" y="9349"/>
                  </a:cubicBezTo>
                  <a:cubicBezTo>
                    <a:pt x="21491" y="9210"/>
                    <a:pt x="21457" y="7516"/>
                    <a:pt x="21512" y="7467"/>
                  </a:cubicBezTo>
                  <a:cubicBezTo>
                    <a:pt x="21600" y="7387"/>
                    <a:pt x="21525" y="3467"/>
                    <a:pt x="21435" y="3423"/>
                  </a:cubicBezTo>
                  <a:cubicBezTo>
                    <a:pt x="21386" y="3400"/>
                    <a:pt x="21314" y="3255"/>
                    <a:pt x="21275" y="3104"/>
                  </a:cubicBezTo>
                  <a:cubicBezTo>
                    <a:pt x="21212" y="2861"/>
                    <a:pt x="21156" y="2830"/>
                    <a:pt x="20777" y="2830"/>
                  </a:cubicBezTo>
                  <a:cubicBezTo>
                    <a:pt x="20308" y="2830"/>
                    <a:pt x="20169" y="2691"/>
                    <a:pt x="20416" y="2465"/>
                  </a:cubicBezTo>
                  <a:cubicBezTo>
                    <a:pt x="20504" y="2385"/>
                    <a:pt x="20575" y="2271"/>
                    <a:pt x="20575" y="2214"/>
                  </a:cubicBezTo>
                  <a:cubicBezTo>
                    <a:pt x="20575" y="2156"/>
                    <a:pt x="20507" y="2196"/>
                    <a:pt x="20425" y="2305"/>
                  </a:cubicBezTo>
                  <a:cubicBezTo>
                    <a:pt x="20309" y="2458"/>
                    <a:pt x="20264" y="2471"/>
                    <a:pt x="20216" y="2357"/>
                  </a:cubicBezTo>
                  <a:cubicBezTo>
                    <a:pt x="20097" y="2075"/>
                    <a:pt x="20112" y="1674"/>
                    <a:pt x="20247" y="1593"/>
                  </a:cubicBezTo>
                  <a:cubicBezTo>
                    <a:pt x="20319" y="1550"/>
                    <a:pt x="19797" y="1488"/>
                    <a:pt x="19087" y="1456"/>
                  </a:cubicBezTo>
                  <a:lnTo>
                    <a:pt x="17797" y="1401"/>
                  </a:lnTo>
                  <a:lnTo>
                    <a:pt x="17822" y="1093"/>
                  </a:lnTo>
                  <a:cubicBezTo>
                    <a:pt x="17845" y="802"/>
                    <a:pt x="17828" y="782"/>
                    <a:pt x="17490" y="749"/>
                  </a:cubicBezTo>
                  <a:cubicBezTo>
                    <a:pt x="17021" y="703"/>
                    <a:pt x="17028" y="504"/>
                    <a:pt x="17503" y="418"/>
                  </a:cubicBezTo>
                  <a:cubicBezTo>
                    <a:pt x="17708" y="381"/>
                    <a:pt x="17814" y="341"/>
                    <a:pt x="17737" y="331"/>
                  </a:cubicBezTo>
                  <a:cubicBezTo>
                    <a:pt x="17660" y="321"/>
                    <a:pt x="17576" y="238"/>
                    <a:pt x="17551" y="144"/>
                  </a:cubicBezTo>
                  <a:cubicBezTo>
                    <a:pt x="17531" y="66"/>
                    <a:pt x="17167" y="24"/>
                    <a:pt x="15863" y="0"/>
                  </a:cubicBezTo>
                  <a:close/>
                  <a:moveTo>
                    <a:pt x="10192" y="13173"/>
                  </a:moveTo>
                  <a:cubicBezTo>
                    <a:pt x="10178" y="13182"/>
                    <a:pt x="10171" y="13205"/>
                    <a:pt x="10171" y="13239"/>
                  </a:cubicBezTo>
                  <a:cubicBezTo>
                    <a:pt x="10171" y="13305"/>
                    <a:pt x="10204" y="13359"/>
                    <a:pt x="10247" y="13359"/>
                  </a:cubicBezTo>
                  <a:cubicBezTo>
                    <a:pt x="10290" y="13359"/>
                    <a:pt x="10326" y="13336"/>
                    <a:pt x="10326" y="13308"/>
                  </a:cubicBezTo>
                  <a:cubicBezTo>
                    <a:pt x="10326" y="13280"/>
                    <a:pt x="10290" y="13227"/>
                    <a:pt x="10247" y="13188"/>
                  </a:cubicBezTo>
                  <a:cubicBezTo>
                    <a:pt x="10225" y="13168"/>
                    <a:pt x="10207" y="13164"/>
                    <a:pt x="10192" y="13173"/>
                  </a:cubicBezTo>
                  <a:close/>
                  <a:moveTo>
                    <a:pt x="7862" y="17938"/>
                  </a:moveTo>
                  <a:cubicBezTo>
                    <a:pt x="7793" y="17938"/>
                    <a:pt x="7758" y="17992"/>
                    <a:pt x="7785" y="18055"/>
                  </a:cubicBezTo>
                  <a:cubicBezTo>
                    <a:pt x="7811" y="18117"/>
                    <a:pt x="7846" y="18166"/>
                    <a:pt x="7862" y="18166"/>
                  </a:cubicBezTo>
                  <a:cubicBezTo>
                    <a:pt x="7879" y="18166"/>
                    <a:pt x="7914" y="18117"/>
                    <a:pt x="7940" y="18055"/>
                  </a:cubicBezTo>
                  <a:cubicBezTo>
                    <a:pt x="7967" y="17992"/>
                    <a:pt x="7932" y="17938"/>
                    <a:pt x="7862" y="17938"/>
                  </a:cubicBezTo>
                  <a:close/>
                </a:path>
              </a:pathLst>
            </a:custGeom>
            <a:ln w="12700" cap="flat">
              <a:noFill/>
              <a:miter lim="400000"/>
            </a:ln>
            <a:effectLst/>
          </p:spPr>
        </p:pic>
        <p:sp>
          <p:nvSpPr>
            <p:cNvPr id="129" name="Shape 129"/>
            <p:cNvSpPr/>
            <p:nvPr/>
          </p:nvSpPr>
          <p:spPr>
            <a:xfrm>
              <a:off x="810671" y="2928910"/>
              <a:ext cx="1899908" cy="457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2300"/>
              </a:lvl1pPr>
            </a:lstStyle>
            <a:p>
              <a:r>
                <a:t>gravid Queen</a:t>
              </a:r>
            </a:p>
          </p:txBody>
        </p:sp>
      </p:grpSp>
      <p:grpSp>
        <p:nvGrpSpPr>
          <p:cNvPr id="135" name="Group 135"/>
          <p:cNvGrpSpPr/>
          <p:nvPr/>
        </p:nvGrpSpPr>
        <p:grpSpPr>
          <a:xfrm>
            <a:off x="7902223" y="3417159"/>
            <a:ext cx="5203878" cy="3451230"/>
            <a:chOff x="0" y="0"/>
            <a:chExt cx="5203876" cy="3451228"/>
          </a:xfrm>
        </p:grpSpPr>
        <p:grpSp>
          <p:nvGrpSpPr>
            <p:cNvPr id="133" name="Group 133"/>
            <p:cNvGrpSpPr/>
            <p:nvPr/>
          </p:nvGrpSpPr>
          <p:grpSpPr>
            <a:xfrm>
              <a:off x="22544" y="0"/>
              <a:ext cx="5181333" cy="3451229"/>
              <a:chOff x="0" y="0"/>
              <a:chExt cx="5181332" cy="3451228"/>
            </a:xfrm>
          </p:grpSpPr>
          <p:pic>
            <p:nvPicPr>
              <p:cNvPr id="131" name="11_justant67408766-burchelli.jpg"/>
              <p:cNvPicPr>
                <a:picLocks noChangeAspect="1"/>
              </p:cNvPicPr>
              <p:nvPr/>
            </p:nvPicPr>
            <p:blipFill>
              <a:blip r:embed="rId4">
                <a:extLst/>
              </a:blip>
              <a:srcRect l="4164" t="5589" r="17051" b="16587"/>
              <a:stretch>
                <a:fillRect/>
              </a:stretch>
            </p:blipFill>
            <p:spPr>
              <a:xfrm>
                <a:off x="0" y="0"/>
                <a:ext cx="5181333" cy="3451229"/>
              </a:xfrm>
              <a:prstGeom prst="rect">
                <a:avLst/>
              </a:prstGeom>
              <a:ln w="12700" cap="flat">
                <a:noFill/>
                <a:miter lim="400000"/>
              </a:ln>
              <a:effectLst/>
            </p:spPr>
          </p:pic>
          <p:sp>
            <p:nvSpPr>
              <p:cNvPr id="132" name="Shape 132"/>
              <p:cNvSpPr/>
              <p:nvPr/>
            </p:nvSpPr>
            <p:spPr>
              <a:xfrm>
                <a:off x="969907" y="2970080"/>
                <a:ext cx="1802055" cy="457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2300"/>
                </a:lvl1pPr>
              </a:lstStyle>
              <a:p>
                <a:r>
                  <a:t>major soldier</a:t>
                </a:r>
              </a:p>
            </p:txBody>
          </p:sp>
        </p:grpSp>
        <p:sp>
          <p:nvSpPr>
            <p:cNvPr id="134" name="Shape 134"/>
            <p:cNvSpPr/>
            <p:nvPr/>
          </p:nvSpPr>
          <p:spPr>
            <a:xfrm>
              <a:off x="0" y="1592576"/>
              <a:ext cx="746407" cy="301569"/>
            </a:xfrm>
            <a:prstGeom prst="line">
              <a:avLst/>
            </a:prstGeom>
            <a:noFill/>
            <a:ln w="63500" cap="flat">
              <a:solidFill>
                <a:srgbClr val="000000"/>
              </a:solidFill>
              <a:prstDash val="solid"/>
              <a:miter lim="400000"/>
              <a:tailEnd type="triangle" w="med" len="med"/>
            </a:ln>
            <a:effectLst/>
          </p:spPr>
          <p:txBody>
            <a:bodyPr wrap="square" lIns="50800" tIns="50800" rIns="50800" bIns="50800" numCol="1" anchor="ctr">
              <a:noAutofit/>
            </a:bodyPr>
            <a:lstStyle/>
            <a:p>
              <a:pPr>
                <a:defRPr sz="2400"/>
              </a:pPr>
              <a:endParaRPr/>
            </a:p>
          </p:txBody>
        </p:sp>
      </p:grpSp>
      <p:grpSp>
        <p:nvGrpSpPr>
          <p:cNvPr id="141" name="Group 141"/>
          <p:cNvGrpSpPr/>
          <p:nvPr/>
        </p:nvGrpSpPr>
        <p:grpSpPr>
          <a:xfrm>
            <a:off x="4763314" y="5557957"/>
            <a:ext cx="7480737" cy="5149072"/>
            <a:chOff x="168816" y="0"/>
            <a:chExt cx="7480736" cy="5149070"/>
          </a:xfrm>
        </p:grpSpPr>
        <p:grpSp>
          <p:nvGrpSpPr>
            <p:cNvPr id="139" name="Group 139"/>
            <p:cNvGrpSpPr/>
            <p:nvPr/>
          </p:nvGrpSpPr>
          <p:grpSpPr>
            <a:xfrm>
              <a:off x="168816" y="-1"/>
              <a:ext cx="7480737" cy="5149072"/>
              <a:chOff x="19" y="0"/>
              <a:chExt cx="7480736" cy="5149070"/>
            </a:xfrm>
          </p:grpSpPr>
          <p:pic>
            <p:nvPicPr>
              <p:cNvPr id="136" name="Eciton_queen.png"/>
              <p:cNvPicPr>
                <a:picLocks noChangeAspect="1"/>
              </p:cNvPicPr>
              <p:nvPr/>
            </p:nvPicPr>
            <p:blipFill>
              <a:blip r:embed="rId5">
                <a:extLst/>
              </a:blip>
              <a:srcRect l="2560" t="10825" r="9040" b="17578"/>
              <a:stretch>
                <a:fillRect/>
              </a:stretch>
            </p:blipFill>
            <p:spPr>
              <a:xfrm rot="840000">
                <a:off x="335399" y="770143"/>
                <a:ext cx="6809979" cy="3608785"/>
              </a:xfrm>
              <a:custGeom>
                <a:avLst/>
                <a:gdLst/>
                <a:ahLst/>
                <a:cxnLst>
                  <a:cxn ang="0">
                    <a:pos x="wd2" y="hd2"/>
                  </a:cxn>
                  <a:cxn ang="5400000">
                    <a:pos x="wd2" y="hd2"/>
                  </a:cxn>
                  <a:cxn ang="10800000">
                    <a:pos x="wd2" y="hd2"/>
                  </a:cxn>
                  <a:cxn ang="16200000">
                    <a:pos x="wd2" y="hd2"/>
                  </a:cxn>
                </a:cxnLst>
                <a:rect l="0" t="0" r="r" b="b"/>
                <a:pathLst>
                  <a:path w="21561" h="21600" extrusionOk="0">
                    <a:moveTo>
                      <a:pt x="0" y="0"/>
                    </a:moveTo>
                    <a:lnTo>
                      <a:pt x="0" y="21600"/>
                    </a:lnTo>
                    <a:lnTo>
                      <a:pt x="8213" y="21600"/>
                    </a:lnTo>
                    <a:cubicBezTo>
                      <a:pt x="8235" y="21489"/>
                      <a:pt x="8256" y="21366"/>
                      <a:pt x="8272" y="21218"/>
                    </a:cubicBezTo>
                    <a:cubicBezTo>
                      <a:pt x="8275" y="21186"/>
                      <a:pt x="8303" y="21085"/>
                      <a:pt x="8333" y="20994"/>
                    </a:cubicBezTo>
                    <a:cubicBezTo>
                      <a:pt x="8375" y="20871"/>
                      <a:pt x="8364" y="20846"/>
                      <a:pt x="8291" y="20899"/>
                    </a:cubicBezTo>
                    <a:cubicBezTo>
                      <a:pt x="8228" y="20945"/>
                      <a:pt x="8158" y="20870"/>
                      <a:pt x="8096" y="20693"/>
                    </a:cubicBezTo>
                    <a:cubicBezTo>
                      <a:pt x="8005" y="20433"/>
                      <a:pt x="8008" y="20405"/>
                      <a:pt x="8136" y="20236"/>
                    </a:cubicBezTo>
                    <a:cubicBezTo>
                      <a:pt x="8211" y="20138"/>
                      <a:pt x="8322" y="20058"/>
                      <a:pt x="8382" y="20058"/>
                    </a:cubicBezTo>
                    <a:cubicBezTo>
                      <a:pt x="8443" y="20058"/>
                      <a:pt x="8494" y="19966"/>
                      <a:pt x="8498" y="19854"/>
                    </a:cubicBezTo>
                    <a:cubicBezTo>
                      <a:pt x="8509" y="19532"/>
                      <a:pt x="8524" y="19446"/>
                      <a:pt x="8635" y="18985"/>
                    </a:cubicBezTo>
                    <a:cubicBezTo>
                      <a:pt x="8740" y="18548"/>
                      <a:pt x="8819" y="18447"/>
                      <a:pt x="8891" y="18666"/>
                    </a:cubicBezTo>
                    <a:cubicBezTo>
                      <a:pt x="8912" y="18731"/>
                      <a:pt x="8954" y="18758"/>
                      <a:pt x="8982" y="18726"/>
                    </a:cubicBezTo>
                    <a:cubicBezTo>
                      <a:pt x="9009" y="18693"/>
                      <a:pt x="9067" y="18749"/>
                      <a:pt x="9111" y="18849"/>
                    </a:cubicBezTo>
                    <a:cubicBezTo>
                      <a:pt x="9183" y="19012"/>
                      <a:pt x="9202" y="19004"/>
                      <a:pt x="9294" y="18773"/>
                    </a:cubicBezTo>
                    <a:cubicBezTo>
                      <a:pt x="9407" y="18493"/>
                      <a:pt x="9538" y="18554"/>
                      <a:pt x="9538" y="18885"/>
                    </a:cubicBezTo>
                    <a:cubicBezTo>
                      <a:pt x="9538" y="18998"/>
                      <a:pt x="9573" y="19098"/>
                      <a:pt x="9615" y="19108"/>
                    </a:cubicBezTo>
                    <a:cubicBezTo>
                      <a:pt x="9657" y="19118"/>
                      <a:pt x="9761" y="19145"/>
                      <a:pt x="9846" y="19168"/>
                    </a:cubicBezTo>
                    <a:cubicBezTo>
                      <a:pt x="9976" y="19202"/>
                      <a:pt x="10315" y="19062"/>
                      <a:pt x="10393" y="18942"/>
                    </a:cubicBezTo>
                    <a:cubicBezTo>
                      <a:pt x="10405" y="18923"/>
                      <a:pt x="10353" y="18668"/>
                      <a:pt x="10277" y="18374"/>
                    </a:cubicBezTo>
                    <a:cubicBezTo>
                      <a:pt x="10126" y="17787"/>
                      <a:pt x="10142" y="17691"/>
                      <a:pt x="10389" y="17669"/>
                    </a:cubicBezTo>
                    <a:cubicBezTo>
                      <a:pt x="10599" y="17650"/>
                      <a:pt x="10778" y="17507"/>
                      <a:pt x="10739" y="17388"/>
                    </a:cubicBezTo>
                    <a:cubicBezTo>
                      <a:pt x="10690" y="17239"/>
                      <a:pt x="10883" y="17008"/>
                      <a:pt x="10992" y="17087"/>
                    </a:cubicBezTo>
                    <a:cubicBezTo>
                      <a:pt x="11053" y="17131"/>
                      <a:pt x="11125" y="17077"/>
                      <a:pt x="11173" y="16954"/>
                    </a:cubicBezTo>
                    <a:cubicBezTo>
                      <a:pt x="11248" y="16760"/>
                      <a:pt x="11262" y="16766"/>
                      <a:pt x="11404" y="17018"/>
                    </a:cubicBezTo>
                    <a:cubicBezTo>
                      <a:pt x="11554" y="17282"/>
                      <a:pt x="11555" y="17282"/>
                      <a:pt x="11588" y="17046"/>
                    </a:cubicBezTo>
                    <a:cubicBezTo>
                      <a:pt x="11609" y="16892"/>
                      <a:pt x="11654" y="16832"/>
                      <a:pt x="11715" y="16875"/>
                    </a:cubicBezTo>
                    <a:cubicBezTo>
                      <a:pt x="11779" y="16922"/>
                      <a:pt x="11814" y="16857"/>
                      <a:pt x="11828" y="16671"/>
                    </a:cubicBezTo>
                    <a:cubicBezTo>
                      <a:pt x="11839" y="16522"/>
                      <a:pt x="11882" y="16396"/>
                      <a:pt x="11924" y="16388"/>
                    </a:cubicBezTo>
                    <a:cubicBezTo>
                      <a:pt x="12131" y="16349"/>
                      <a:pt x="12143" y="16319"/>
                      <a:pt x="12001" y="16212"/>
                    </a:cubicBezTo>
                    <a:lnTo>
                      <a:pt x="11848" y="16098"/>
                    </a:lnTo>
                    <a:lnTo>
                      <a:pt x="12001" y="15875"/>
                    </a:lnTo>
                    <a:cubicBezTo>
                      <a:pt x="12189" y="15602"/>
                      <a:pt x="12214" y="15600"/>
                      <a:pt x="12404" y="15835"/>
                    </a:cubicBezTo>
                    <a:cubicBezTo>
                      <a:pt x="12592" y="16066"/>
                      <a:pt x="12599" y="16322"/>
                      <a:pt x="12422" y="16445"/>
                    </a:cubicBezTo>
                    <a:cubicBezTo>
                      <a:pt x="12337" y="16504"/>
                      <a:pt x="12314" y="16568"/>
                      <a:pt x="12358" y="16619"/>
                    </a:cubicBezTo>
                    <a:cubicBezTo>
                      <a:pt x="12396" y="16663"/>
                      <a:pt x="12412" y="16777"/>
                      <a:pt x="12393" y="16870"/>
                    </a:cubicBezTo>
                    <a:cubicBezTo>
                      <a:pt x="12345" y="17107"/>
                      <a:pt x="12407" y="17082"/>
                      <a:pt x="12620" y="16785"/>
                    </a:cubicBezTo>
                    <a:cubicBezTo>
                      <a:pt x="12746" y="16610"/>
                      <a:pt x="12793" y="16465"/>
                      <a:pt x="12769" y="16322"/>
                    </a:cubicBezTo>
                    <a:cubicBezTo>
                      <a:pt x="12744" y="16174"/>
                      <a:pt x="12779" y="16074"/>
                      <a:pt x="12892" y="15977"/>
                    </a:cubicBezTo>
                    <a:cubicBezTo>
                      <a:pt x="13075" y="15820"/>
                      <a:pt x="13222" y="15982"/>
                      <a:pt x="13134" y="16246"/>
                    </a:cubicBezTo>
                    <a:cubicBezTo>
                      <a:pt x="13022" y="16586"/>
                      <a:pt x="13063" y="16707"/>
                      <a:pt x="13206" y="16455"/>
                    </a:cubicBezTo>
                    <a:cubicBezTo>
                      <a:pt x="13340" y="16217"/>
                      <a:pt x="13358" y="16211"/>
                      <a:pt x="13395" y="16393"/>
                    </a:cubicBezTo>
                    <a:cubicBezTo>
                      <a:pt x="13424" y="16538"/>
                      <a:pt x="13477" y="16573"/>
                      <a:pt x="13587" y="16521"/>
                    </a:cubicBezTo>
                    <a:cubicBezTo>
                      <a:pt x="13750" y="16444"/>
                      <a:pt x="13934" y="16644"/>
                      <a:pt x="13872" y="16832"/>
                    </a:cubicBezTo>
                    <a:cubicBezTo>
                      <a:pt x="13849" y="16903"/>
                      <a:pt x="13884" y="16919"/>
                      <a:pt x="13961" y="16873"/>
                    </a:cubicBezTo>
                    <a:cubicBezTo>
                      <a:pt x="14063" y="16812"/>
                      <a:pt x="14107" y="16877"/>
                      <a:pt x="14189" y="17201"/>
                    </a:cubicBezTo>
                    <a:cubicBezTo>
                      <a:pt x="14244" y="17422"/>
                      <a:pt x="14332" y="17632"/>
                      <a:pt x="14382" y="17669"/>
                    </a:cubicBezTo>
                    <a:cubicBezTo>
                      <a:pt x="14432" y="17705"/>
                      <a:pt x="14458" y="17782"/>
                      <a:pt x="14439" y="17840"/>
                    </a:cubicBezTo>
                    <a:cubicBezTo>
                      <a:pt x="14420" y="17897"/>
                      <a:pt x="14448" y="17976"/>
                      <a:pt x="14503" y="18015"/>
                    </a:cubicBezTo>
                    <a:cubicBezTo>
                      <a:pt x="14579" y="18070"/>
                      <a:pt x="14585" y="18124"/>
                      <a:pt x="14532" y="18246"/>
                    </a:cubicBezTo>
                    <a:cubicBezTo>
                      <a:pt x="14477" y="18370"/>
                      <a:pt x="14491" y="18419"/>
                      <a:pt x="14598" y="18472"/>
                    </a:cubicBezTo>
                    <a:cubicBezTo>
                      <a:pt x="14693" y="18518"/>
                      <a:pt x="14761" y="18465"/>
                      <a:pt x="14822" y="18300"/>
                    </a:cubicBezTo>
                    <a:cubicBezTo>
                      <a:pt x="14885" y="18130"/>
                      <a:pt x="14930" y="18101"/>
                      <a:pt x="14978" y="18191"/>
                    </a:cubicBezTo>
                    <a:cubicBezTo>
                      <a:pt x="15014" y="18260"/>
                      <a:pt x="15081" y="18317"/>
                      <a:pt x="15125" y="18317"/>
                    </a:cubicBezTo>
                    <a:cubicBezTo>
                      <a:pt x="15247" y="18317"/>
                      <a:pt x="15220" y="18043"/>
                      <a:pt x="15082" y="17880"/>
                    </a:cubicBezTo>
                    <a:cubicBezTo>
                      <a:pt x="15014" y="17800"/>
                      <a:pt x="14958" y="17663"/>
                      <a:pt x="14958" y="17576"/>
                    </a:cubicBezTo>
                    <a:cubicBezTo>
                      <a:pt x="14958" y="17489"/>
                      <a:pt x="14916" y="17351"/>
                      <a:pt x="14866" y="17272"/>
                    </a:cubicBezTo>
                    <a:cubicBezTo>
                      <a:pt x="14749" y="17088"/>
                      <a:pt x="14813" y="16886"/>
                      <a:pt x="14965" y="16961"/>
                    </a:cubicBezTo>
                    <a:cubicBezTo>
                      <a:pt x="15050" y="17002"/>
                      <a:pt x="15082" y="16958"/>
                      <a:pt x="15082" y="16794"/>
                    </a:cubicBezTo>
                    <a:cubicBezTo>
                      <a:pt x="15082" y="16514"/>
                      <a:pt x="15237" y="16388"/>
                      <a:pt x="15356" y="16574"/>
                    </a:cubicBezTo>
                    <a:cubicBezTo>
                      <a:pt x="15405" y="16650"/>
                      <a:pt x="15473" y="16679"/>
                      <a:pt x="15507" y="16640"/>
                    </a:cubicBezTo>
                    <a:cubicBezTo>
                      <a:pt x="15540" y="16601"/>
                      <a:pt x="15598" y="16677"/>
                      <a:pt x="15635" y="16806"/>
                    </a:cubicBezTo>
                    <a:cubicBezTo>
                      <a:pt x="15672" y="16936"/>
                      <a:pt x="15730" y="17042"/>
                      <a:pt x="15764" y="17042"/>
                    </a:cubicBezTo>
                    <a:cubicBezTo>
                      <a:pt x="15799" y="17042"/>
                      <a:pt x="15813" y="16995"/>
                      <a:pt x="15794" y="16939"/>
                    </a:cubicBezTo>
                    <a:cubicBezTo>
                      <a:pt x="15776" y="16884"/>
                      <a:pt x="15816" y="16745"/>
                      <a:pt x="15884" y="16631"/>
                    </a:cubicBezTo>
                    <a:cubicBezTo>
                      <a:pt x="15989" y="16451"/>
                      <a:pt x="15994" y="16398"/>
                      <a:pt x="15920" y="16239"/>
                    </a:cubicBezTo>
                    <a:cubicBezTo>
                      <a:pt x="15868" y="16125"/>
                      <a:pt x="15852" y="15965"/>
                      <a:pt x="15880" y="15823"/>
                    </a:cubicBezTo>
                    <a:cubicBezTo>
                      <a:pt x="15910" y="15670"/>
                      <a:pt x="15893" y="15546"/>
                      <a:pt x="15832" y="15462"/>
                    </a:cubicBezTo>
                    <a:cubicBezTo>
                      <a:pt x="15703" y="15284"/>
                      <a:pt x="15781" y="14954"/>
                      <a:pt x="15934" y="15029"/>
                    </a:cubicBezTo>
                    <a:cubicBezTo>
                      <a:pt x="16031" y="15077"/>
                      <a:pt x="16063" y="15011"/>
                      <a:pt x="16099" y="14699"/>
                    </a:cubicBezTo>
                    <a:cubicBezTo>
                      <a:pt x="16123" y="14486"/>
                      <a:pt x="16155" y="14275"/>
                      <a:pt x="16170" y="14227"/>
                    </a:cubicBezTo>
                    <a:cubicBezTo>
                      <a:pt x="16219" y="14072"/>
                      <a:pt x="16448" y="14382"/>
                      <a:pt x="16413" y="14554"/>
                    </a:cubicBezTo>
                    <a:cubicBezTo>
                      <a:pt x="16394" y="14645"/>
                      <a:pt x="16402" y="14721"/>
                      <a:pt x="16432" y="14721"/>
                    </a:cubicBezTo>
                    <a:cubicBezTo>
                      <a:pt x="16461" y="14721"/>
                      <a:pt x="16502" y="14638"/>
                      <a:pt x="16522" y="14538"/>
                    </a:cubicBezTo>
                    <a:cubicBezTo>
                      <a:pt x="16542" y="14438"/>
                      <a:pt x="16584" y="14387"/>
                      <a:pt x="16615" y="14424"/>
                    </a:cubicBezTo>
                    <a:cubicBezTo>
                      <a:pt x="16646" y="14460"/>
                      <a:pt x="16758" y="14353"/>
                      <a:pt x="16863" y="14186"/>
                    </a:cubicBezTo>
                    <a:cubicBezTo>
                      <a:pt x="17036" y="13911"/>
                      <a:pt x="17296" y="13865"/>
                      <a:pt x="17211" y="14124"/>
                    </a:cubicBezTo>
                    <a:cubicBezTo>
                      <a:pt x="17192" y="14181"/>
                      <a:pt x="17218" y="14293"/>
                      <a:pt x="17268" y="14371"/>
                    </a:cubicBezTo>
                    <a:cubicBezTo>
                      <a:pt x="17385" y="14553"/>
                      <a:pt x="17500" y="14391"/>
                      <a:pt x="17610" y="13889"/>
                    </a:cubicBezTo>
                    <a:cubicBezTo>
                      <a:pt x="17682" y="13562"/>
                      <a:pt x="17678" y="13514"/>
                      <a:pt x="17547" y="13329"/>
                    </a:cubicBezTo>
                    <a:cubicBezTo>
                      <a:pt x="17403" y="13123"/>
                      <a:pt x="17423" y="12794"/>
                      <a:pt x="17574" y="12903"/>
                    </a:cubicBezTo>
                    <a:cubicBezTo>
                      <a:pt x="17617" y="12935"/>
                      <a:pt x="17679" y="12913"/>
                      <a:pt x="17711" y="12854"/>
                    </a:cubicBezTo>
                    <a:cubicBezTo>
                      <a:pt x="17746" y="12786"/>
                      <a:pt x="17821" y="12849"/>
                      <a:pt x="17907" y="13022"/>
                    </a:cubicBezTo>
                    <a:lnTo>
                      <a:pt x="18046" y="13300"/>
                    </a:lnTo>
                    <a:lnTo>
                      <a:pt x="18208" y="12996"/>
                    </a:lnTo>
                    <a:cubicBezTo>
                      <a:pt x="18297" y="12828"/>
                      <a:pt x="18371" y="12560"/>
                      <a:pt x="18373" y="12400"/>
                    </a:cubicBezTo>
                    <a:cubicBezTo>
                      <a:pt x="18375" y="12240"/>
                      <a:pt x="18404" y="12104"/>
                      <a:pt x="18438" y="12098"/>
                    </a:cubicBezTo>
                    <a:cubicBezTo>
                      <a:pt x="18472" y="12092"/>
                      <a:pt x="18548" y="12048"/>
                      <a:pt x="18608" y="11998"/>
                    </a:cubicBezTo>
                    <a:cubicBezTo>
                      <a:pt x="18668" y="11949"/>
                      <a:pt x="18793" y="11936"/>
                      <a:pt x="18886" y="11970"/>
                    </a:cubicBezTo>
                    <a:cubicBezTo>
                      <a:pt x="18992" y="12009"/>
                      <a:pt x="19094" y="11963"/>
                      <a:pt x="19163" y="11846"/>
                    </a:cubicBezTo>
                    <a:cubicBezTo>
                      <a:pt x="19246" y="11707"/>
                      <a:pt x="19291" y="11693"/>
                      <a:pt x="19344" y="11794"/>
                    </a:cubicBezTo>
                    <a:cubicBezTo>
                      <a:pt x="19395" y="11889"/>
                      <a:pt x="19438" y="11894"/>
                      <a:pt x="19494" y="11806"/>
                    </a:cubicBezTo>
                    <a:cubicBezTo>
                      <a:pt x="19604" y="11634"/>
                      <a:pt x="19710" y="11791"/>
                      <a:pt x="19688" y="12091"/>
                    </a:cubicBezTo>
                    <a:cubicBezTo>
                      <a:pt x="19673" y="12296"/>
                      <a:pt x="19698" y="12337"/>
                      <a:pt x="19824" y="12314"/>
                    </a:cubicBezTo>
                    <a:cubicBezTo>
                      <a:pt x="19909" y="12299"/>
                      <a:pt x="20092" y="12274"/>
                      <a:pt x="20233" y="12257"/>
                    </a:cubicBezTo>
                    <a:cubicBezTo>
                      <a:pt x="20469" y="12230"/>
                      <a:pt x="20485" y="12205"/>
                      <a:pt x="20455" y="11934"/>
                    </a:cubicBezTo>
                    <a:cubicBezTo>
                      <a:pt x="20437" y="11774"/>
                      <a:pt x="20420" y="11544"/>
                      <a:pt x="20417" y="11421"/>
                    </a:cubicBezTo>
                    <a:cubicBezTo>
                      <a:pt x="20415" y="11298"/>
                      <a:pt x="20318" y="11038"/>
                      <a:pt x="20201" y="10842"/>
                    </a:cubicBezTo>
                    <a:cubicBezTo>
                      <a:pt x="19663" y="9938"/>
                      <a:pt x="19145" y="8901"/>
                      <a:pt x="19178" y="8799"/>
                    </a:cubicBezTo>
                    <a:cubicBezTo>
                      <a:pt x="19199" y="8736"/>
                      <a:pt x="19171" y="8687"/>
                      <a:pt x="19117" y="8687"/>
                    </a:cubicBezTo>
                    <a:cubicBezTo>
                      <a:pt x="19063" y="8687"/>
                      <a:pt x="19003" y="8606"/>
                      <a:pt x="18984" y="8509"/>
                    </a:cubicBezTo>
                    <a:cubicBezTo>
                      <a:pt x="18964" y="8412"/>
                      <a:pt x="18905" y="8347"/>
                      <a:pt x="18854" y="8364"/>
                    </a:cubicBezTo>
                    <a:cubicBezTo>
                      <a:pt x="18746" y="8400"/>
                      <a:pt x="18335" y="7070"/>
                      <a:pt x="18397" y="6886"/>
                    </a:cubicBezTo>
                    <a:cubicBezTo>
                      <a:pt x="18418" y="6823"/>
                      <a:pt x="18437" y="6745"/>
                      <a:pt x="18438" y="6713"/>
                    </a:cubicBezTo>
                    <a:cubicBezTo>
                      <a:pt x="18440" y="6681"/>
                      <a:pt x="18515" y="6364"/>
                      <a:pt x="18605" y="6008"/>
                    </a:cubicBezTo>
                    <a:cubicBezTo>
                      <a:pt x="18696" y="5651"/>
                      <a:pt x="18756" y="5255"/>
                      <a:pt x="18738" y="5129"/>
                    </a:cubicBezTo>
                    <a:cubicBezTo>
                      <a:pt x="18720" y="4999"/>
                      <a:pt x="18747" y="4834"/>
                      <a:pt x="18800" y="4751"/>
                    </a:cubicBezTo>
                    <a:cubicBezTo>
                      <a:pt x="18874" y="4635"/>
                      <a:pt x="18879" y="4561"/>
                      <a:pt x="18823" y="4392"/>
                    </a:cubicBezTo>
                    <a:cubicBezTo>
                      <a:pt x="18769" y="4230"/>
                      <a:pt x="18771" y="4103"/>
                      <a:pt x="18829" y="3865"/>
                    </a:cubicBezTo>
                    <a:cubicBezTo>
                      <a:pt x="18871" y="3692"/>
                      <a:pt x="18921" y="3583"/>
                      <a:pt x="18942" y="3623"/>
                    </a:cubicBezTo>
                    <a:cubicBezTo>
                      <a:pt x="18963" y="3662"/>
                      <a:pt x="19018" y="3635"/>
                      <a:pt x="19064" y="3563"/>
                    </a:cubicBezTo>
                    <a:cubicBezTo>
                      <a:pt x="19134" y="3454"/>
                      <a:pt x="19133" y="3413"/>
                      <a:pt x="19059" y="3304"/>
                    </a:cubicBezTo>
                    <a:cubicBezTo>
                      <a:pt x="18967" y="3170"/>
                      <a:pt x="18883" y="2519"/>
                      <a:pt x="18874" y="1874"/>
                    </a:cubicBezTo>
                    <a:cubicBezTo>
                      <a:pt x="18869" y="1505"/>
                      <a:pt x="18698" y="1262"/>
                      <a:pt x="18617" y="1508"/>
                    </a:cubicBezTo>
                    <a:cubicBezTo>
                      <a:pt x="18594" y="1577"/>
                      <a:pt x="18550" y="1570"/>
                      <a:pt x="18500" y="1492"/>
                    </a:cubicBezTo>
                    <a:cubicBezTo>
                      <a:pt x="18393" y="1324"/>
                      <a:pt x="18331" y="1509"/>
                      <a:pt x="18354" y="1929"/>
                    </a:cubicBezTo>
                    <a:cubicBezTo>
                      <a:pt x="18364" y="2103"/>
                      <a:pt x="18351" y="2310"/>
                      <a:pt x="18325" y="2390"/>
                    </a:cubicBezTo>
                    <a:cubicBezTo>
                      <a:pt x="18299" y="2469"/>
                      <a:pt x="18292" y="2579"/>
                      <a:pt x="18310" y="2634"/>
                    </a:cubicBezTo>
                    <a:cubicBezTo>
                      <a:pt x="18338" y="2720"/>
                      <a:pt x="18195" y="2990"/>
                      <a:pt x="17732" y="3727"/>
                    </a:cubicBezTo>
                    <a:cubicBezTo>
                      <a:pt x="17682" y="3806"/>
                      <a:pt x="17585" y="3923"/>
                      <a:pt x="17517" y="3988"/>
                    </a:cubicBezTo>
                    <a:cubicBezTo>
                      <a:pt x="17444" y="4059"/>
                      <a:pt x="17392" y="4224"/>
                      <a:pt x="17392" y="4395"/>
                    </a:cubicBezTo>
                    <a:cubicBezTo>
                      <a:pt x="17391" y="4572"/>
                      <a:pt x="17360" y="4671"/>
                      <a:pt x="17310" y="4651"/>
                    </a:cubicBezTo>
                    <a:cubicBezTo>
                      <a:pt x="17265" y="4634"/>
                      <a:pt x="17137" y="4667"/>
                      <a:pt x="17026" y="4725"/>
                    </a:cubicBezTo>
                    <a:cubicBezTo>
                      <a:pt x="16908" y="4786"/>
                      <a:pt x="16784" y="4785"/>
                      <a:pt x="16727" y="4725"/>
                    </a:cubicBezTo>
                    <a:cubicBezTo>
                      <a:pt x="16673" y="4668"/>
                      <a:pt x="16538" y="4594"/>
                      <a:pt x="16425" y="4561"/>
                    </a:cubicBezTo>
                    <a:cubicBezTo>
                      <a:pt x="16207" y="4496"/>
                      <a:pt x="16197" y="4497"/>
                      <a:pt x="15913" y="4539"/>
                    </a:cubicBezTo>
                    <a:cubicBezTo>
                      <a:pt x="15739" y="4565"/>
                      <a:pt x="15729" y="4544"/>
                      <a:pt x="15747" y="4195"/>
                    </a:cubicBezTo>
                    <a:cubicBezTo>
                      <a:pt x="15767" y="3799"/>
                      <a:pt x="15673" y="3347"/>
                      <a:pt x="15570" y="3347"/>
                    </a:cubicBezTo>
                    <a:cubicBezTo>
                      <a:pt x="15535" y="3347"/>
                      <a:pt x="15432" y="3491"/>
                      <a:pt x="15341" y="3665"/>
                    </a:cubicBezTo>
                    <a:cubicBezTo>
                      <a:pt x="15202" y="3929"/>
                      <a:pt x="15112" y="3987"/>
                      <a:pt x="14809" y="4012"/>
                    </a:cubicBezTo>
                    <a:cubicBezTo>
                      <a:pt x="14411" y="4045"/>
                      <a:pt x="14346" y="4096"/>
                      <a:pt x="14451" y="4295"/>
                    </a:cubicBezTo>
                    <a:cubicBezTo>
                      <a:pt x="14548" y="4477"/>
                      <a:pt x="14432" y="4869"/>
                      <a:pt x="14308" y="4779"/>
                    </a:cubicBezTo>
                    <a:cubicBezTo>
                      <a:pt x="14256" y="4742"/>
                      <a:pt x="14158" y="4808"/>
                      <a:pt x="14088" y="4927"/>
                    </a:cubicBezTo>
                    <a:cubicBezTo>
                      <a:pt x="13964" y="5138"/>
                      <a:pt x="13959" y="5138"/>
                      <a:pt x="13849" y="4884"/>
                    </a:cubicBezTo>
                    <a:cubicBezTo>
                      <a:pt x="13715" y="4571"/>
                      <a:pt x="13665" y="4556"/>
                      <a:pt x="13665" y="4827"/>
                    </a:cubicBezTo>
                    <a:cubicBezTo>
                      <a:pt x="13665" y="5148"/>
                      <a:pt x="13258" y="5699"/>
                      <a:pt x="13093" y="5601"/>
                    </a:cubicBezTo>
                    <a:cubicBezTo>
                      <a:pt x="12923" y="5500"/>
                      <a:pt x="12682" y="5082"/>
                      <a:pt x="12681" y="4886"/>
                    </a:cubicBezTo>
                    <a:cubicBezTo>
                      <a:pt x="12679" y="4677"/>
                      <a:pt x="12577" y="4708"/>
                      <a:pt x="12531" y="4931"/>
                    </a:cubicBezTo>
                    <a:cubicBezTo>
                      <a:pt x="12496" y="5105"/>
                      <a:pt x="12481" y="5104"/>
                      <a:pt x="12372" y="4917"/>
                    </a:cubicBezTo>
                    <a:cubicBezTo>
                      <a:pt x="12295" y="4787"/>
                      <a:pt x="12193" y="4733"/>
                      <a:pt x="12090" y="4770"/>
                    </a:cubicBezTo>
                    <a:cubicBezTo>
                      <a:pt x="11979" y="4810"/>
                      <a:pt x="11879" y="4745"/>
                      <a:pt x="11766" y="4561"/>
                    </a:cubicBezTo>
                    <a:cubicBezTo>
                      <a:pt x="11627" y="4336"/>
                      <a:pt x="11601" y="4205"/>
                      <a:pt x="11605" y="3713"/>
                    </a:cubicBezTo>
                    <a:cubicBezTo>
                      <a:pt x="11608" y="3393"/>
                      <a:pt x="11644" y="3054"/>
                      <a:pt x="11686" y="2960"/>
                    </a:cubicBezTo>
                    <a:cubicBezTo>
                      <a:pt x="11740" y="2835"/>
                      <a:pt x="11743" y="2766"/>
                      <a:pt x="11693" y="2708"/>
                    </a:cubicBezTo>
                    <a:cubicBezTo>
                      <a:pt x="11655" y="2664"/>
                      <a:pt x="11639" y="2550"/>
                      <a:pt x="11658" y="2456"/>
                    </a:cubicBezTo>
                    <a:cubicBezTo>
                      <a:pt x="11686" y="2317"/>
                      <a:pt x="11634" y="2292"/>
                      <a:pt x="11374" y="2318"/>
                    </a:cubicBezTo>
                    <a:cubicBezTo>
                      <a:pt x="11137" y="2342"/>
                      <a:pt x="11049" y="2308"/>
                      <a:pt x="11031" y="2183"/>
                    </a:cubicBezTo>
                    <a:cubicBezTo>
                      <a:pt x="10960" y="1696"/>
                      <a:pt x="10943" y="1666"/>
                      <a:pt x="10886" y="1941"/>
                    </a:cubicBezTo>
                    <a:cubicBezTo>
                      <a:pt x="10846" y="2139"/>
                      <a:pt x="10797" y="2198"/>
                      <a:pt x="10708" y="2155"/>
                    </a:cubicBezTo>
                    <a:cubicBezTo>
                      <a:pt x="10481" y="2043"/>
                      <a:pt x="10561" y="2512"/>
                      <a:pt x="10801" y="2701"/>
                    </a:cubicBezTo>
                    <a:cubicBezTo>
                      <a:pt x="11015" y="2869"/>
                      <a:pt x="11095" y="3242"/>
                      <a:pt x="10953" y="3406"/>
                    </a:cubicBezTo>
                    <a:cubicBezTo>
                      <a:pt x="10919" y="3446"/>
                      <a:pt x="10906" y="3527"/>
                      <a:pt x="10924" y="3582"/>
                    </a:cubicBezTo>
                    <a:cubicBezTo>
                      <a:pt x="10942" y="3638"/>
                      <a:pt x="10908" y="3733"/>
                      <a:pt x="10849" y="3796"/>
                    </a:cubicBezTo>
                    <a:cubicBezTo>
                      <a:pt x="10747" y="3904"/>
                      <a:pt x="10747" y="3923"/>
                      <a:pt x="10855" y="4148"/>
                    </a:cubicBezTo>
                    <a:cubicBezTo>
                      <a:pt x="10982" y="4412"/>
                      <a:pt x="10951" y="4741"/>
                      <a:pt x="10799" y="4741"/>
                    </a:cubicBezTo>
                    <a:cubicBezTo>
                      <a:pt x="10724" y="4741"/>
                      <a:pt x="10704" y="4832"/>
                      <a:pt x="10719" y="5105"/>
                    </a:cubicBezTo>
                    <a:cubicBezTo>
                      <a:pt x="10735" y="5395"/>
                      <a:pt x="10712" y="5489"/>
                      <a:pt x="10601" y="5566"/>
                    </a:cubicBezTo>
                    <a:cubicBezTo>
                      <a:pt x="10525" y="5619"/>
                      <a:pt x="10461" y="5623"/>
                      <a:pt x="10459" y="5578"/>
                    </a:cubicBezTo>
                    <a:cubicBezTo>
                      <a:pt x="10458" y="5532"/>
                      <a:pt x="10416" y="5640"/>
                      <a:pt x="10365" y="5815"/>
                    </a:cubicBezTo>
                    <a:cubicBezTo>
                      <a:pt x="10315" y="5991"/>
                      <a:pt x="10242" y="6133"/>
                      <a:pt x="10204" y="6133"/>
                    </a:cubicBezTo>
                    <a:cubicBezTo>
                      <a:pt x="10167" y="6133"/>
                      <a:pt x="10104" y="6217"/>
                      <a:pt x="10063" y="6321"/>
                    </a:cubicBezTo>
                    <a:cubicBezTo>
                      <a:pt x="9961" y="6585"/>
                      <a:pt x="9437" y="6727"/>
                      <a:pt x="9343" y="6516"/>
                    </a:cubicBezTo>
                    <a:cubicBezTo>
                      <a:pt x="9305" y="6428"/>
                      <a:pt x="9244" y="6374"/>
                      <a:pt x="9208" y="6397"/>
                    </a:cubicBezTo>
                    <a:cubicBezTo>
                      <a:pt x="9171" y="6420"/>
                      <a:pt x="9071" y="6373"/>
                      <a:pt x="8987" y="6290"/>
                    </a:cubicBezTo>
                    <a:cubicBezTo>
                      <a:pt x="8860" y="6167"/>
                      <a:pt x="8825" y="6165"/>
                      <a:pt x="8788" y="6290"/>
                    </a:cubicBezTo>
                    <a:cubicBezTo>
                      <a:pt x="8752" y="6412"/>
                      <a:pt x="8510" y="6461"/>
                      <a:pt x="8445" y="6359"/>
                    </a:cubicBezTo>
                    <a:cubicBezTo>
                      <a:pt x="8437" y="6346"/>
                      <a:pt x="8401" y="6323"/>
                      <a:pt x="8367" y="6307"/>
                    </a:cubicBezTo>
                    <a:cubicBezTo>
                      <a:pt x="8333" y="6291"/>
                      <a:pt x="8286" y="6265"/>
                      <a:pt x="8260" y="6247"/>
                    </a:cubicBezTo>
                    <a:cubicBezTo>
                      <a:pt x="8235" y="6230"/>
                      <a:pt x="8131" y="6199"/>
                      <a:pt x="8029" y="6181"/>
                    </a:cubicBezTo>
                    <a:cubicBezTo>
                      <a:pt x="7530" y="6093"/>
                      <a:pt x="7384" y="5949"/>
                      <a:pt x="7201" y="5364"/>
                    </a:cubicBezTo>
                    <a:cubicBezTo>
                      <a:pt x="7059" y="4909"/>
                      <a:pt x="7108" y="4573"/>
                      <a:pt x="7278" y="4839"/>
                    </a:cubicBezTo>
                    <a:cubicBezTo>
                      <a:pt x="7345" y="4944"/>
                      <a:pt x="7397" y="4914"/>
                      <a:pt x="7517" y="4706"/>
                    </a:cubicBezTo>
                    <a:cubicBezTo>
                      <a:pt x="7600" y="4560"/>
                      <a:pt x="7655" y="4371"/>
                      <a:pt x="7640" y="4283"/>
                    </a:cubicBezTo>
                    <a:cubicBezTo>
                      <a:pt x="7624" y="4195"/>
                      <a:pt x="7652" y="4065"/>
                      <a:pt x="7701" y="3996"/>
                    </a:cubicBezTo>
                    <a:cubicBezTo>
                      <a:pt x="7750" y="3926"/>
                      <a:pt x="7808" y="3782"/>
                      <a:pt x="7829" y="3675"/>
                    </a:cubicBezTo>
                    <a:cubicBezTo>
                      <a:pt x="7855" y="3547"/>
                      <a:pt x="7911" y="3503"/>
                      <a:pt x="7995" y="3544"/>
                    </a:cubicBezTo>
                    <a:cubicBezTo>
                      <a:pt x="8148" y="3619"/>
                      <a:pt x="8160" y="3485"/>
                      <a:pt x="8019" y="3290"/>
                    </a:cubicBezTo>
                    <a:cubicBezTo>
                      <a:pt x="7862" y="3074"/>
                      <a:pt x="7960" y="2743"/>
                      <a:pt x="8169" y="2784"/>
                    </a:cubicBezTo>
                    <a:cubicBezTo>
                      <a:pt x="8263" y="2803"/>
                      <a:pt x="8402" y="2736"/>
                      <a:pt x="8478" y="2637"/>
                    </a:cubicBezTo>
                    <a:cubicBezTo>
                      <a:pt x="8609" y="2464"/>
                      <a:pt x="8610" y="2439"/>
                      <a:pt x="8518" y="2090"/>
                    </a:cubicBezTo>
                    <a:cubicBezTo>
                      <a:pt x="8465" y="1890"/>
                      <a:pt x="8437" y="1679"/>
                      <a:pt x="8456" y="1620"/>
                    </a:cubicBezTo>
                    <a:cubicBezTo>
                      <a:pt x="8513" y="1448"/>
                      <a:pt x="8828" y="1661"/>
                      <a:pt x="8851" y="1886"/>
                    </a:cubicBezTo>
                    <a:cubicBezTo>
                      <a:pt x="8862" y="1999"/>
                      <a:pt x="8927" y="2195"/>
                      <a:pt x="8994" y="2321"/>
                    </a:cubicBezTo>
                    <a:cubicBezTo>
                      <a:pt x="9102" y="2524"/>
                      <a:pt x="9130" y="2532"/>
                      <a:pt x="9249" y="2390"/>
                    </a:cubicBezTo>
                    <a:cubicBezTo>
                      <a:pt x="9361" y="2256"/>
                      <a:pt x="9411" y="2255"/>
                      <a:pt x="9538" y="2380"/>
                    </a:cubicBezTo>
                    <a:cubicBezTo>
                      <a:pt x="9623" y="2463"/>
                      <a:pt x="9744" y="2534"/>
                      <a:pt x="9807" y="2535"/>
                    </a:cubicBezTo>
                    <a:cubicBezTo>
                      <a:pt x="9910" y="2536"/>
                      <a:pt x="9905" y="2495"/>
                      <a:pt x="9761" y="2138"/>
                    </a:cubicBezTo>
                    <a:cubicBezTo>
                      <a:pt x="9669" y="1912"/>
                      <a:pt x="9600" y="1587"/>
                      <a:pt x="9600" y="1390"/>
                    </a:cubicBezTo>
                    <a:cubicBezTo>
                      <a:pt x="9600" y="1198"/>
                      <a:pt x="9572" y="1009"/>
                      <a:pt x="9538" y="969"/>
                    </a:cubicBezTo>
                    <a:cubicBezTo>
                      <a:pt x="9504" y="930"/>
                      <a:pt x="9477" y="717"/>
                      <a:pt x="9477" y="496"/>
                    </a:cubicBezTo>
                    <a:cubicBezTo>
                      <a:pt x="9477" y="129"/>
                      <a:pt x="9466" y="108"/>
                      <a:pt x="9356" y="238"/>
                    </a:cubicBezTo>
                    <a:cubicBezTo>
                      <a:pt x="9268" y="342"/>
                      <a:pt x="9254" y="418"/>
                      <a:pt x="9302" y="527"/>
                    </a:cubicBezTo>
                    <a:cubicBezTo>
                      <a:pt x="9378" y="699"/>
                      <a:pt x="9226" y="862"/>
                      <a:pt x="9085" y="760"/>
                    </a:cubicBezTo>
                    <a:cubicBezTo>
                      <a:pt x="8971" y="678"/>
                      <a:pt x="8928" y="175"/>
                      <a:pt x="9012" y="0"/>
                    </a:cubicBezTo>
                    <a:lnTo>
                      <a:pt x="0" y="0"/>
                    </a:lnTo>
                    <a:close/>
                    <a:moveTo>
                      <a:pt x="17208" y="0"/>
                    </a:moveTo>
                    <a:cubicBezTo>
                      <a:pt x="17209" y="8"/>
                      <a:pt x="17208" y="14"/>
                      <a:pt x="17209" y="21"/>
                    </a:cubicBezTo>
                    <a:cubicBezTo>
                      <a:pt x="17259" y="397"/>
                      <a:pt x="17261" y="399"/>
                      <a:pt x="17381" y="52"/>
                    </a:cubicBezTo>
                    <a:cubicBezTo>
                      <a:pt x="17390" y="29"/>
                      <a:pt x="17388" y="20"/>
                      <a:pt x="17394" y="0"/>
                    </a:cubicBezTo>
                    <a:lnTo>
                      <a:pt x="17208" y="0"/>
                    </a:lnTo>
                    <a:close/>
                    <a:moveTo>
                      <a:pt x="19665" y="0"/>
                    </a:moveTo>
                    <a:cubicBezTo>
                      <a:pt x="19642" y="29"/>
                      <a:pt x="19626" y="68"/>
                      <a:pt x="19618" y="126"/>
                    </a:cubicBezTo>
                    <a:cubicBezTo>
                      <a:pt x="19602" y="240"/>
                      <a:pt x="19612" y="306"/>
                      <a:pt x="19639" y="273"/>
                    </a:cubicBezTo>
                    <a:cubicBezTo>
                      <a:pt x="19667" y="241"/>
                      <a:pt x="19758" y="263"/>
                      <a:pt x="19842" y="323"/>
                    </a:cubicBezTo>
                    <a:cubicBezTo>
                      <a:pt x="19943" y="395"/>
                      <a:pt x="20015" y="386"/>
                      <a:pt x="20060" y="302"/>
                    </a:cubicBezTo>
                    <a:cubicBezTo>
                      <a:pt x="20109" y="210"/>
                      <a:pt x="20140" y="234"/>
                      <a:pt x="20171" y="387"/>
                    </a:cubicBezTo>
                    <a:cubicBezTo>
                      <a:pt x="20201" y="536"/>
                      <a:pt x="20167" y="677"/>
                      <a:pt x="20054" y="860"/>
                    </a:cubicBezTo>
                    <a:lnTo>
                      <a:pt x="19893" y="1119"/>
                    </a:lnTo>
                    <a:lnTo>
                      <a:pt x="20045" y="1173"/>
                    </a:lnTo>
                    <a:cubicBezTo>
                      <a:pt x="20129" y="1203"/>
                      <a:pt x="20212" y="1180"/>
                      <a:pt x="20231" y="1121"/>
                    </a:cubicBezTo>
                    <a:cubicBezTo>
                      <a:pt x="20251" y="1062"/>
                      <a:pt x="20329" y="1092"/>
                      <a:pt x="20408" y="1190"/>
                    </a:cubicBezTo>
                    <a:cubicBezTo>
                      <a:pt x="20538" y="1350"/>
                      <a:pt x="20552" y="1347"/>
                      <a:pt x="20579" y="1152"/>
                    </a:cubicBezTo>
                    <a:cubicBezTo>
                      <a:pt x="20602" y="991"/>
                      <a:pt x="20650" y="953"/>
                      <a:pt x="20774" y="998"/>
                    </a:cubicBezTo>
                    <a:cubicBezTo>
                      <a:pt x="20889" y="1039"/>
                      <a:pt x="20982" y="980"/>
                      <a:pt x="21081" y="805"/>
                    </a:cubicBezTo>
                    <a:cubicBezTo>
                      <a:pt x="21198" y="598"/>
                      <a:pt x="21250" y="575"/>
                      <a:pt x="21385" y="672"/>
                    </a:cubicBezTo>
                    <a:cubicBezTo>
                      <a:pt x="21558" y="796"/>
                      <a:pt x="21600" y="997"/>
                      <a:pt x="21471" y="1090"/>
                    </a:cubicBezTo>
                    <a:cubicBezTo>
                      <a:pt x="21420" y="1127"/>
                      <a:pt x="21401" y="1325"/>
                      <a:pt x="21416" y="1677"/>
                    </a:cubicBezTo>
                    <a:cubicBezTo>
                      <a:pt x="21435" y="2131"/>
                      <a:pt x="21455" y="2199"/>
                      <a:pt x="21554" y="2150"/>
                    </a:cubicBezTo>
                    <a:cubicBezTo>
                      <a:pt x="21557" y="2149"/>
                      <a:pt x="21558" y="2151"/>
                      <a:pt x="21561" y="2150"/>
                    </a:cubicBezTo>
                    <a:lnTo>
                      <a:pt x="21561" y="0"/>
                    </a:lnTo>
                    <a:lnTo>
                      <a:pt x="20282" y="0"/>
                    </a:lnTo>
                    <a:cubicBezTo>
                      <a:pt x="20276" y="4"/>
                      <a:pt x="20271" y="12"/>
                      <a:pt x="20265" y="10"/>
                    </a:cubicBezTo>
                    <a:cubicBezTo>
                      <a:pt x="20258" y="7"/>
                      <a:pt x="20223" y="3"/>
                      <a:pt x="20211" y="0"/>
                    </a:cubicBezTo>
                    <a:lnTo>
                      <a:pt x="19665" y="0"/>
                    </a:lnTo>
                    <a:close/>
                    <a:moveTo>
                      <a:pt x="16654" y="741"/>
                    </a:moveTo>
                    <a:cubicBezTo>
                      <a:pt x="16586" y="757"/>
                      <a:pt x="16547" y="918"/>
                      <a:pt x="16586" y="1107"/>
                    </a:cubicBezTo>
                    <a:cubicBezTo>
                      <a:pt x="16627" y="1308"/>
                      <a:pt x="16634" y="1308"/>
                      <a:pt x="16718" y="1093"/>
                    </a:cubicBezTo>
                    <a:cubicBezTo>
                      <a:pt x="16787" y="916"/>
                      <a:pt x="16789" y="849"/>
                      <a:pt x="16729" y="779"/>
                    </a:cubicBezTo>
                    <a:cubicBezTo>
                      <a:pt x="16703" y="748"/>
                      <a:pt x="16676" y="736"/>
                      <a:pt x="16654" y="741"/>
                    </a:cubicBezTo>
                    <a:close/>
                    <a:moveTo>
                      <a:pt x="5382" y="983"/>
                    </a:moveTo>
                    <a:cubicBezTo>
                      <a:pt x="5400" y="983"/>
                      <a:pt x="5418" y="1014"/>
                      <a:pt x="5450" y="1074"/>
                    </a:cubicBezTo>
                    <a:cubicBezTo>
                      <a:pt x="5506" y="1180"/>
                      <a:pt x="5508" y="1222"/>
                      <a:pt x="5465" y="1321"/>
                    </a:cubicBezTo>
                    <a:cubicBezTo>
                      <a:pt x="5436" y="1387"/>
                      <a:pt x="5399" y="1442"/>
                      <a:pt x="5382" y="1442"/>
                    </a:cubicBezTo>
                    <a:cubicBezTo>
                      <a:pt x="5365" y="1442"/>
                      <a:pt x="5326" y="1387"/>
                      <a:pt x="5297" y="1321"/>
                    </a:cubicBezTo>
                    <a:cubicBezTo>
                      <a:pt x="5254" y="1222"/>
                      <a:pt x="5256" y="1180"/>
                      <a:pt x="5313" y="1074"/>
                    </a:cubicBezTo>
                    <a:cubicBezTo>
                      <a:pt x="5344" y="1014"/>
                      <a:pt x="5364" y="983"/>
                      <a:pt x="5382" y="983"/>
                    </a:cubicBezTo>
                    <a:close/>
                    <a:moveTo>
                      <a:pt x="6621" y="1171"/>
                    </a:moveTo>
                    <a:cubicBezTo>
                      <a:pt x="6628" y="1168"/>
                      <a:pt x="6636" y="1169"/>
                      <a:pt x="6646" y="1173"/>
                    </a:cubicBezTo>
                    <a:cubicBezTo>
                      <a:pt x="6658" y="1180"/>
                      <a:pt x="6674" y="1195"/>
                      <a:pt x="6692" y="1214"/>
                    </a:cubicBezTo>
                    <a:cubicBezTo>
                      <a:pt x="6753" y="1275"/>
                      <a:pt x="6771" y="1346"/>
                      <a:pt x="6755" y="1461"/>
                    </a:cubicBezTo>
                    <a:cubicBezTo>
                      <a:pt x="6743" y="1551"/>
                      <a:pt x="6752" y="1667"/>
                      <a:pt x="6775" y="1720"/>
                    </a:cubicBezTo>
                    <a:cubicBezTo>
                      <a:pt x="6828" y="1840"/>
                      <a:pt x="6781" y="2485"/>
                      <a:pt x="6711" y="2594"/>
                    </a:cubicBezTo>
                    <a:cubicBezTo>
                      <a:pt x="6656" y="2680"/>
                      <a:pt x="6403" y="2492"/>
                      <a:pt x="6403" y="2364"/>
                    </a:cubicBezTo>
                    <a:cubicBezTo>
                      <a:pt x="6403" y="2195"/>
                      <a:pt x="6276" y="2406"/>
                      <a:pt x="6246" y="2625"/>
                    </a:cubicBezTo>
                    <a:cubicBezTo>
                      <a:pt x="6228" y="2758"/>
                      <a:pt x="6184" y="2878"/>
                      <a:pt x="6148" y="2891"/>
                    </a:cubicBezTo>
                    <a:cubicBezTo>
                      <a:pt x="6073" y="2918"/>
                      <a:pt x="6058" y="2879"/>
                      <a:pt x="6017" y="2561"/>
                    </a:cubicBezTo>
                    <a:cubicBezTo>
                      <a:pt x="6001" y="2433"/>
                      <a:pt x="5961" y="2273"/>
                      <a:pt x="5928" y="2204"/>
                    </a:cubicBezTo>
                    <a:cubicBezTo>
                      <a:pt x="5877" y="2096"/>
                      <a:pt x="5878" y="2069"/>
                      <a:pt x="5932" y="1984"/>
                    </a:cubicBezTo>
                    <a:cubicBezTo>
                      <a:pt x="5966" y="1930"/>
                      <a:pt x="5994" y="1841"/>
                      <a:pt x="5994" y="1789"/>
                    </a:cubicBezTo>
                    <a:cubicBezTo>
                      <a:pt x="5994" y="1737"/>
                      <a:pt x="6030" y="1637"/>
                      <a:pt x="6073" y="1563"/>
                    </a:cubicBezTo>
                    <a:cubicBezTo>
                      <a:pt x="6148" y="1435"/>
                      <a:pt x="6153" y="1434"/>
                      <a:pt x="6195" y="1582"/>
                    </a:cubicBezTo>
                    <a:cubicBezTo>
                      <a:pt x="6219" y="1668"/>
                      <a:pt x="6239" y="1810"/>
                      <a:pt x="6239" y="1898"/>
                    </a:cubicBezTo>
                    <a:cubicBezTo>
                      <a:pt x="6239" y="2155"/>
                      <a:pt x="6395" y="2108"/>
                      <a:pt x="6411" y="1846"/>
                    </a:cubicBezTo>
                    <a:cubicBezTo>
                      <a:pt x="6418" y="1726"/>
                      <a:pt x="6445" y="1642"/>
                      <a:pt x="6474" y="1653"/>
                    </a:cubicBezTo>
                    <a:cubicBezTo>
                      <a:pt x="6502" y="1664"/>
                      <a:pt x="6525" y="1641"/>
                      <a:pt x="6525" y="1601"/>
                    </a:cubicBezTo>
                    <a:cubicBezTo>
                      <a:pt x="6525" y="1561"/>
                      <a:pt x="6543" y="1438"/>
                      <a:pt x="6565" y="1328"/>
                    </a:cubicBezTo>
                    <a:cubicBezTo>
                      <a:pt x="6585" y="1229"/>
                      <a:pt x="6599" y="1181"/>
                      <a:pt x="6621" y="1171"/>
                    </a:cubicBezTo>
                    <a:close/>
                    <a:moveTo>
                      <a:pt x="20989" y="1622"/>
                    </a:moveTo>
                    <a:cubicBezTo>
                      <a:pt x="20968" y="1621"/>
                      <a:pt x="20943" y="1627"/>
                      <a:pt x="20921" y="1644"/>
                    </a:cubicBezTo>
                    <a:cubicBezTo>
                      <a:pt x="20872" y="1681"/>
                      <a:pt x="20886" y="1707"/>
                      <a:pt x="20958" y="1713"/>
                    </a:cubicBezTo>
                    <a:cubicBezTo>
                      <a:pt x="21022" y="1718"/>
                      <a:pt x="21060" y="1692"/>
                      <a:pt x="21039" y="1653"/>
                    </a:cubicBezTo>
                    <a:cubicBezTo>
                      <a:pt x="21029" y="1634"/>
                      <a:pt x="21010" y="1624"/>
                      <a:pt x="20989" y="1622"/>
                    </a:cubicBezTo>
                    <a:close/>
                    <a:moveTo>
                      <a:pt x="21561" y="2627"/>
                    </a:moveTo>
                    <a:cubicBezTo>
                      <a:pt x="21559" y="2632"/>
                      <a:pt x="21559" y="2638"/>
                      <a:pt x="21561" y="2639"/>
                    </a:cubicBezTo>
                    <a:lnTo>
                      <a:pt x="21561" y="2627"/>
                    </a:lnTo>
                    <a:close/>
                    <a:moveTo>
                      <a:pt x="21561" y="2843"/>
                    </a:moveTo>
                    <a:cubicBezTo>
                      <a:pt x="21553" y="2865"/>
                      <a:pt x="21548" y="2897"/>
                      <a:pt x="21548" y="2936"/>
                    </a:cubicBezTo>
                    <a:cubicBezTo>
                      <a:pt x="21548" y="3005"/>
                      <a:pt x="21553" y="3045"/>
                      <a:pt x="21561" y="3074"/>
                    </a:cubicBezTo>
                    <a:lnTo>
                      <a:pt x="21561" y="2843"/>
                    </a:lnTo>
                    <a:close/>
                    <a:moveTo>
                      <a:pt x="9908" y="2884"/>
                    </a:moveTo>
                    <a:cubicBezTo>
                      <a:pt x="9874" y="2884"/>
                      <a:pt x="9846" y="2961"/>
                      <a:pt x="9846" y="3057"/>
                    </a:cubicBezTo>
                    <a:cubicBezTo>
                      <a:pt x="9846" y="3153"/>
                      <a:pt x="9874" y="3233"/>
                      <a:pt x="9908" y="3233"/>
                    </a:cubicBezTo>
                    <a:cubicBezTo>
                      <a:pt x="9942" y="3233"/>
                      <a:pt x="9969" y="3153"/>
                      <a:pt x="9969" y="3057"/>
                    </a:cubicBezTo>
                    <a:cubicBezTo>
                      <a:pt x="9969" y="2961"/>
                      <a:pt x="9942" y="2884"/>
                      <a:pt x="9908" y="2884"/>
                    </a:cubicBezTo>
                    <a:close/>
                    <a:moveTo>
                      <a:pt x="9031" y="3513"/>
                    </a:moveTo>
                    <a:cubicBezTo>
                      <a:pt x="9014" y="3506"/>
                      <a:pt x="8995" y="3509"/>
                      <a:pt x="8979" y="3528"/>
                    </a:cubicBezTo>
                    <a:cubicBezTo>
                      <a:pt x="8947" y="3565"/>
                      <a:pt x="8937" y="3645"/>
                      <a:pt x="8956" y="3706"/>
                    </a:cubicBezTo>
                    <a:cubicBezTo>
                      <a:pt x="8976" y="3766"/>
                      <a:pt x="9019" y="3786"/>
                      <a:pt x="9051" y="3748"/>
                    </a:cubicBezTo>
                    <a:cubicBezTo>
                      <a:pt x="9083" y="3711"/>
                      <a:pt x="9092" y="3631"/>
                      <a:pt x="9072" y="3570"/>
                    </a:cubicBezTo>
                    <a:cubicBezTo>
                      <a:pt x="9062" y="3540"/>
                      <a:pt x="9048" y="3521"/>
                      <a:pt x="9031" y="3513"/>
                    </a:cubicBezTo>
                    <a:close/>
                    <a:moveTo>
                      <a:pt x="8306" y="3696"/>
                    </a:moveTo>
                    <a:cubicBezTo>
                      <a:pt x="8302" y="3690"/>
                      <a:pt x="8278" y="3726"/>
                      <a:pt x="8229" y="3798"/>
                    </a:cubicBezTo>
                    <a:cubicBezTo>
                      <a:pt x="8170" y="3886"/>
                      <a:pt x="8121" y="3976"/>
                      <a:pt x="8121" y="4000"/>
                    </a:cubicBezTo>
                    <a:cubicBezTo>
                      <a:pt x="8121" y="4096"/>
                      <a:pt x="8172" y="4034"/>
                      <a:pt x="8253" y="3841"/>
                    </a:cubicBezTo>
                    <a:cubicBezTo>
                      <a:pt x="8291" y="3749"/>
                      <a:pt x="8309" y="3702"/>
                      <a:pt x="8306" y="3696"/>
                    </a:cubicBezTo>
                    <a:close/>
                    <a:moveTo>
                      <a:pt x="10512" y="4043"/>
                    </a:moveTo>
                    <a:cubicBezTo>
                      <a:pt x="10471" y="4043"/>
                      <a:pt x="10476" y="4111"/>
                      <a:pt x="10525" y="4221"/>
                    </a:cubicBezTo>
                    <a:cubicBezTo>
                      <a:pt x="10567" y="4318"/>
                      <a:pt x="10615" y="4374"/>
                      <a:pt x="10630" y="4345"/>
                    </a:cubicBezTo>
                    <a:cubicBezTo>
                      <a:pt x="10673" y="4264"/>
                      <a:pt x="10586" y="4043"/>
                      <a:pt x="10512" y="4043"/>
                    </a:cubicBezTo>
                    <a:close/>
                    <a:moveTo>
                      <a:pt x="12036" y="4043"/>
                    </a:moveTo>
                    <a:cubicBezTo>
                      <a:pt x="12021" y="4043"/>
                      <a:pt x="11992" y="4098"/>
                      <a:pt x="11971" y="4162"/>
                    </a:cubicBezTo>
                    <a:cubicBezTo>
                      <a:pt x="11950" y="4226"/>
                      <a:pt x="11961" y="4276"/>
                      <a:pt x="11997" y="4276"/>
                    </a:cubicBezTo>
                    <a:cubicBezTo>
                      <a:pt x="12033" y="4276"/>
                      <a:pt x="12064" y="4226"/>
                      <a:pt x="12064" y="4162"/>
                    </a:cubicBezTo>
                    <a:cubicBezTo>
                      <a:pt x="12064" y="4098"/>
                      <a:pt x="12051" y="4043"/>
                      <a:pt x="12036" y="4043"/>
                    </a:cubicBezTo>
                    <a:close/>
                    <a:moveTo>
                      <a:pt x="8052" y="4231"/>
                    </a:moveTo>
                    <a:cubicBezTo>
                      <a:pt x="7995" y="4240"/>
                      <a:pt x="7936" y="4285"/>
                      <a:pt x="7936" y="4347"/>
                    </a:cubicBezTo>
                    <a:cubicBezTo>
                      <a:pt x="7936" y="4372"/>
                      <a:pt x="7993" y="4392"/>
                      <a:pt x="8063" y="4392"/>
                    </a:cubicBezTo>
                    <a:cubicBezTo>
                      <a:pt x="8133" y="4392"/>
                      <a:pt x="8174" y="4344"/>
                      <a:pt x="8154" y="4283"/>
                    </a:cubicBezTo>
                    <a:cubicBezTo>
                      <a:pt x="8145" y="4258"/>
                      <a:pt x="8129" y="4240"/>
                      <a:pt x="8107" y="4233"/>
                    </a:cubicBezTo>
                    <a:cubicBezTo>
                      <a:pt x="8091" y="4228"/>
                      <a:pt x="8071" y="4228"/>
                      <a:pt x="8052" y="4231"/>
                    </a:cubicBezTo>
                    <a:close/>
                    <a:moveTo>
                      <a:pt x="1324" y="9262"/>
                    </a:moveTo>
                    <a:cubicBezTo>
                      <a:pt x="1336" y="9264"/>
                      <a:pt x="1347" y="9282"/>
                      <a:pt x="1357" y="9312"/>
                    </a:cubicBezTo>
                    <a:cubicBezTo>
                      <a:pt x="1373" y="9362"/>
                      <a:pt x="1368" y="9436"/>
                      <a:pt x="1346" y="9478"/>
                    </a:cubicBezTo>
                    <a:cubicBezTo>
                      <a:pt x="1318" y="9529"/>
                      <a:pt x="1295" y="9527"/>
                      <a:pt x="1275" y="9466"/>
                    </a:cubicBezTo>
                    <a:cubicBezTo>
                      <a:pt x="1259" y="9416"/>
                      <a:pt x="1264" y="9340"/>
                      <a:pt x="1287" y="9298"/>
                    </a:cubicBezTo>
                    <a:cubicBezTo>
                      <a:pt x="1300" y="9272"/>
                      <a:pt x="1313" y="9260"/>
                      <a:pt x="1324" y="9262"/>
                    </a:cubicBezTo>
                    <a:close/>
                    <a:moveTo>
                      <a:pt x="17207" y="14963"/>
                    </a:moveTo>
                    <a:cubicBezTo>
                      <a:pt x="17185" y="14951"/>
                      <a:pt x="17151" y="14975"/>
                      <a:pt x="17082" y="15025"/>
                    </a:cubicBezTo>
                    <a:cubicBezTo>
                      <a:pt x="17001" y="15084"/>
                      <a:pt x="16997" y="15120"/>
                      <a:pt x="17062" y="15198"/>
                    </a:cubicBezTo>
                    <a:cubicBezTo>
                      <a:pt x="17193" y="15354"/>
                      <a:pt x="17298" y="15314"/>
                      <a:pt x="17260" y="15125"/>
                    </a:cubicBezTo>
                    <a:cubicBezTo>
                      <a:pt x="17239" y="15025"/>
                      <a:pt x="17229" y="14975"/>
                      <a:pt x="17207" y="14963"/>
                    </a:cubicBezTo>
                    <a:close/>
                    <a:moveTo>
                      <a:pt x="13259" y="16885"/>
                    </a:moveTo>
                    <a:cubicBezTo>
                      <a:pt x="13137" y="16928"/>
                      <a:pt x="13086" y="17254"/>
                      <a:pt x="13171" y="17445"/>
                    </a:cubicBezTo>
                    <a:cubicBezTo>
                      <a:pt x="13240" y="17602"/>
                      <a:pt x="13263" y="17606"/>
                      <a:pt x="13302" y="17476"/>
                    </a:cubicBezTo>
                    <a:cubicBezTo>
                      <a:pt x="13362" y="17274"/>
                      <a:pt x="13332" y="16858"/>
                      <a:pt x="13259" y="16885"/>
                    </a:cubicBezTo>
                    <a:close/>
                    <a:moveTo>
                      <a:pt x="12191" y="17156"/>
                    </a:moveTo>
                    <a:cubicBezTo>
                      <a:pt x="12162" y="17156"/>
                      <a:pt x="12122" y="17236"/>
                      <a:pt x="12103" y="17331"/>
                    </a:cubicBezTo>
                    <a:cubicBezTo>
                      <a:pt x="12083" y="17427"/>
                      <a:pt x="12091" y="17505"/>
                      <a:pt x="12120" y="17505"/>
                    </a:cubicBezTo>
                    <a:cubicBezTo>
                      <a:pt x="12150" y="17505"/>
                      <a:pt x="12189" y="17427"/>
                      <a:pt x="12208" y="17331"/>
                    </a:cubicBezTo>
                    <a:cubicBezTo>
                      <a:pt x="12228" y="17236"/>
                      <a:pt x="12220" y="17156"/>
                      <a:pt x="12191" y="17156"/>
                    </a:cubicBezTo>
                    <a:close/>
                    <a:moveTo>
                      <a:pt x="11909" y="17505"/>
                    </a:moveTo>
                    <a:cubicBezTo>
                      <a:pt x="11854" y="17505"/>
                      <a:pt x="11827" y="17557"/>
                      <a:pt x="11848" y="17621"/>
                    </a:cubicBezTo>
                    <a:cubicBezTo>
                      <a:pt x="11869" y="17685"/>
                      <a:pt x="11896" y="17738"/>
                      <a:pt x="11909" y="17738"/>
                    </a:cubicBezTo>
                    <a:cubicBezTo>
                      <a:pt x="11922" y="17738"/>
                      <a:pt x="11950" y="17685"/>
                      <a:pt x="11971" y="17621"/>
                    </a:cubicBezTo>
                    <a:cubicBezTo>
                      <a:pt x="11992" y="17557"/>
                      <a:pt x="11964" y="17505"/>
                      <a:pt x="11909" y="17505"/>
                    </a:cubicBezTo>
                    <a:close/>
                    <a:moveTo>
                      <a:pt x="11331" y="17768"/>
                    </a:moveTo>
                    <a:cubicBezTo>
                      <a:pt x="11318" y="17766"/>
                      <a:pt x="11306" y="17770"/>
                      <a:pt x="11295" y="17778"/>
                    </a:cubicBezTo>
                    <a:cubicBezTo>
                      <a:pt x="11214" y="17836"/>
                      <a:pt x="11211" y="17886"/>
                      <a:pt x="11276" y="18082"/>
                    </a:cubicBezTo>
                    <a:cubicBezTo>
                      <a:pt x="11350" y="18304"/>
                      <a:pt x="11573" y="18416"/>
                      <a:pt x="11569" y="18229"/>
                    </a:cubicBezTo>
                    <a:cubicBezTo>
                      <a:pt x="11564" y="18038"/>
                      <a:pt x="11425" y="17785"/>
                      <a:pt x="11331" y="17768"/>
                    </a:cubicBezTo>
                    <a:close/>
                    <a:moveTo>
                      <a:pt x="17025" y="18317"/>
                    </a:moveTo>
                    <a:cubicBezTo>
                      <a:pt x="17010" y="18317"/>
                      <a:pt x="16980" y="18367"/>
                      <a:pt x="16959" y="18431"/>
                    </a:cubicBezTo>
                    <a:cubicBezTo>
                      <a:pt x="16938" y="18495"/>
                      <a:pt x="16951" y="18550"/>
                      <a:pt x="16987" y="18550"/>
                    </a:cubicBezTo>
                    <a:cubicBezTo>
                      <a:pt x="17023" y="18550"/>
                      <a:pt x="17052" y="18495"/>
                      <a:pt x="17052" y="18431"/>
                    </a:cubicBezTo>
                    <a:cubicBezTo>
                      <a:pt x="17052" y="18367"/>
                      <a:pt x="17040" y="18317"/>
                      <a:pt x="17025" y="18317"/>
                    </a:cubicBezTo>
                    <a:close/>
                    <a:moveTo>
                      <a:pt x="11045" y="18588"/>
                    </a:moveTo>
                    <a:cubicBezTo>
                      <a:pt x="10937" y="18588"/>
                      <a:pt x="10930" y="18687"/>
                      <a:pt x="11026" y="18868"/>
                    </a:cubicBezTo>
                    <a:cubicBezTo>
                      <a:pt x="11065" y="18942"/>
                      <a:pt x="11120" y="18978"/>
                      <a:pt x="11147" y="18947"/>
                    </a:cubicBezTo>
                    <a:cubicBezTo>
                      <a:pt x="11222" y="18858"/>
                      <a:pt x="11146" y="18588"/>
                      <a:pt x="11045" y="18588"/>
                    </a:cubicBezTo>
                    <a:close/>
                    <a:moveTo>
                      <a:pt x="16729" y="19030"/>
                    </a:moveTo>
                    <a:cubicBezTo>
                      <a:pt x="16719" y="19031"/>
                      <a:pt x="16711" y="19036"/>
                      <a:pt x="16704" y="19049"/>
                    </a:cubicBezTo>
                    <a:cubicBezTo>
                      <a:pt x="16684" y="19087"/>
                      <a:pt x="16684" y="19200"/>
                      <a:pt x="16704" y="19298"/>
                    </a:cubicBezTo>
                    <a:cubicBezTo>
                      <a:pt x="16744" y="19496"/>
                      <a:pt x="16841" y="19534"/>
                      <a:pt x="16894" y="19374"/>
                    </a:cubicBezTo>
                    <a:cubicBezTo>
                      <a:pt x="16929" y="19267"/>
                      <a:pt x="16798" y="19022"/>
                      <a:pt x="16729" y="19030"/>
                    </a:cubicBezTo>
                    <a:close/>
                    <a:moveTo>
                      <a:pt x="18272" y="19479"/>
                    </a:moveTo>
                    <a:cubicBezTo>
                      <a:pt x="18215" y="19478"/>
                      <a:pt x="18151" y="19529"/>
                      <a:pt x="18130" y="19593"/>
                    </a:cubicBezTo>
                    <a:cubicBezTo>
                      <a:pt x="18082" y="19740"/>
                      <a:pt x="18163" y="19740"/>
                      <a:pt x="18284" y="19593"/>
                    </a:cubicBezTo>
                    <a:cubicBezTo>
                      <a:pt x="18363" y="19496"/>
                      <a:pt x="18362" y="19480"/>
                      <a:pt x="18272" y="19479"/>
                    </a:cubicBezTo>
                    <a:close/>
                    <a:moveTo>
                      <a:pt x="8784" y="20125"/>
                    </a:moveTo>
                    <a:cubicBezTo>
                      <a:pt x="8745" y="20134"/>
                      <a:pt x="8689" y="20199"/>
                      <a:pt x="8644" y="20294"/>
                    </a:cubicBezTo>
                    <a:cubicBezTo>
                      <a:pt x="8518" y="20555"/>
                      <a:pt x="8595" y="20599"/>
                      <a:pt x="8765" y="20365"/>
                    </a:cubicBezTo>
                    <a:cubicBezTo>
                      <a:pt x="8833" y="20272"/>
                      <a:pt x="8854" y="20180"/>
                      <a:pt x="8817" y="20137"/>
                    </a:cubicBezTo>
                    <a:cubicBezTo>
                      <a:pt x="8808" y="20127"/>
                      <a:pt x="8797" y="20122"/>
                      <a:pt x="8784" y="20125"/>
                    </a:cubicBezTo>
                    <a:close/>
                    <a:moveTo>
                      <a:pt x="8895" y="20638"/>
                    </a:moveTo>
                    <a:cubicBezTo>
                      <a:pt x="8880" y="20638"/>
                      <a:pt x="8851" y="20691"/>
                      <a:pt x="8830" y="20754"/>
                    </a:cubicBezTo>
                    <a:cubicBezTo>
                      <a:pt x="8809" y="20818"/>
                      <a:pt x="8821" y="20868"/>
                      <a:pt x="8857" y="20868"/>
                    </a:cubicBezTo>
                    <a:cubicBezTo>
                      <a:pt x="8893" y="20868"/>
                      <a:pt x="8923" y="20818"/>
                      <a:pt x="8923" y="20754"/>
                    </a:cubicBezTo>
                    <a:cubicBezTo>
                      <a:pt x="8923" y="20691"/>
                      <a:pt x="8910" y="20638"/>
                      <a:pt x="8895" y="20638"/>
                    </a:cubicBezTo>
                    <a:close/>
                  </a:path>
                </a:pathLst>
              </a:custGeom>
              <a:ln w="12700" cap="flat">
                <a:noFill/>
                <a:miter lim="400000"/>
              </a:ln>
              <a:effectLst/>
            </p:spPr>
          </p:pic>
          <p:sp>
            <p:nvSpPr>
              <p:cNvPr id="137" name="Shape 137"/>
              <p:cNvSpPr/>
              <p:nvPr/>
            </p:nvSpPr>
            <p:spPr>
              <a:xfrm>
                <a:off x="755484" y="3345692"/>
                <a:ext cx="991185" cy="457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2300"/>
                </a:lvl1pPr>
              </a:lstStyle>
              <a:p>
                <a:r>
                  <a:t>Queen</a:t>
                </a:r>
              </a:p>
            </p:txBody>
          </p:sp>
          <p:sp>
            <p:nvSpPr>
              <p:cNvPr id="138" name="Shape 138"/>
              <p:cNvSpPr/>
              <p:nvPr/>
            </p:nvSpPr>
            <p:spPr>
              <a:xfrm>
                <a:off x="753412" y="1202675"/>
                <a:ext cx="1802055" cy="457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2300"/>
                </a:lvl1pPr>
              </a:lstStyle>
              <a:p>
                <a:r>
                  <a:t>minor soldier</a:t>
                </a:r>
              </a:p>
            </p:txBody>
          </p:sp>
        </p:grpSp>
        <p:sp>
          <p:nvSpPr>
            <p:cNvPr id="140" name="Shape 140"/>
            <p:cNvSpPr/>
            <p:nvPr/>
          </p:nvSpPr>
          <p:spPr>
            <a:xfrm>
              <a:off x="2963294" y="286633"/>
              <a:ext cx="172547" cy="1065695"/>
            </a:xfrm>
            <a:prstGeom prst="line">
              <a:avLst/>
            </a:prstGeom>
            <a:noFill/>
            <a:ln w="63500" cap="flat">
              <a:solidFill>
                <a:srgbClr val="000000"/>
              </a:solidFill>
              <a:prstDash val="solid"/>
              <a:miter lim="400000"/>
              <a:tailEnd type="triangle" w="med" len="med"/>
            </a:ln>
            <a:effectLst/>
          </p:spPr>
          <p:txBody>
            <a:bodyPr wrap="square" lIns="50800" tIns="50800" rIns="50800" bIns="50800" numCol="1" anchor="ctr">
              <a:noAutofit/>
            </a:bodyPr>
            <a:lstStyle/>
            <a:p>
              <a:pPr>
                <a:defRPr sz="2400"/>
              </a:pPr>
              <a:endParaRPr/>
            </a:p>
          </p:txBody>
        </p:sp>
      </p:grpSp>
      <p:grpSp>
        <p:nvGrpSpPr>
          <p:cNvPr id="153" name="Group 153"/>
          <p:cNvGrpSpPr/>
          <p:nvPr/>
        </p:nvGrpSpPr>
        <p:grpSpPr>
          <a:xfrm>
            <a:off x="-45794" y="1792330"/>
            <a:ext cx="2235118" cy="2375895"/>
            <a:chOff x="-112" y="0"/>
            <a:chExt cx="2235117" cy="2375893"/>
          </a:xfrm>
        </p:grpSpPr>
        <p:sp>
          <p:nvSpPr>
            <p:cNvPr id="142" name="Shape 142"/>
            <p:cNvSpPr/>
            <p:nvPr/>
          </p:nvSpPr>
          <p:spPr>
            <a:xfrm flipH="1">
              <a:off x="1655918" y="0"/>
              <a:ext cx="579087" cy="559218"/>
            </a:xfrm>
            <a:prstGeom prst="line">
              <a:avLst/>
            </a:prstGeom>
            <a:noFill/>
            <a:ln w="63500" cap="flat">
              <a:solidFill>
                <a:srgbClr val="000000"/>
              </a:solidFill>
              <a:prstDash val="solid"/>
              <a:miter lim="400000"/>
              <a:tailEnd type="triangle" w="med" len="med"/>
            </a:ln>
            <a:effectLst/>
          </p:spPr>
          <p:txBody>
            <a:bodyPr wrap="square" lIns="50800" tIns="50800" rIns="50800" bIns="50800" numCol="1" anchor="ctr">
              <a:noAutofit/>
            </a:bodyPr>
            <a:lstStyle/>
            <a:p>
              <a:pPr>
                <a:defRPr sz="2400"/>
              </a:pPr>
              <a:endParaRPr/>
            </a:p>
          </p:txBody>
        </p:sp>
        <p:grpSp>
          <p:nvGrpSpPr>
            <p:cNvPr id="152" name="Group 152"/>
            <p:cNvGrpSpPr/>
            <p:nvPr/>
          </p:nvGrpSpPr>
          <p:grpSpPr>
            <a:xfrm>
              <a:off x="-113" y="679024"/>
              <a:ext cx="2063765" cy="1696870"/>
              <a:chOff x="-112" y="-111"/>
              <a:chExt cx="2063764" cy="1696868"/>
            </a:xfrm>
          </p:grpSpPr>
          <p:grpSp>
            <p:nvGrpSpPr>
              <p:cNvPr id="150" name="Group 150"/>
              <p:cNvGrpSpPr/>
              <p:nvPr/>
            </p:nvGrpSpPr>
            <p:grpSpPr>
              <a:xfrm>
                <a:off x="-113" y="-112"/>
                <a:ext cx="2063765" cy="1500093"/>
                <a:chOff x="-112" y="-111"/>
                <a:chExt cx="2063764" cy="1500092"/>
              </a:xfrm>
            </p:grpSpPr>
            <p:pic>
              <p:nvPicPr>
                <p:cNvPr id="143" name="ant_egg.jpg"/>
                <p:cNvPicPr>
                  <a:picLocks noChangeAspect="1"/>
                </p:cNvPicPr>
                <p:nvPr/>
              </p:nvPicPr>
              <p:blipFill>
                <a:blip r:embed="rId6">
                  <a:extLst/>
                </a:blip>
                <a:srcRect l="17861" t="19760" r="16862" b="4793"/>
                <a:stretch>
                  <a:fillRect/>
                </a:stretch>
              </p:blipFill>
              <p:spPr>
                <a:xfrm rot="7380000">
                  <a:off x="227689" y="371747"/>
                  <a:ext cx="364885" cy="741364"/>
                </a:xfrm>
                <a:custGeom>
                  <a:avLst/>
                  <a:gdLst/>
                  <a:ahLst/>
                  <a:cxnLst>
                    <a:cxn ang="0">
                      <a:pos x="wd2" y="hd2"/>
                    </a:cxn>
                    <a:cxn ang="5400000">
                      <a:pos x="wd2" y="hd2"/>
                    </a:cxn>
                    <a:cxn ang="10800000">
                      <a:pos x="wd2" y="hd2"/>
                    </a:cxn>
                    <a:cxn ang="16200000">
                      <a:pos x="wd2" y="hd2"/>
                    </a:cxn>
                  </a:cxnLst>
                  <a:rect l="0" t="0" r="r" b="b"/>
                  <a:pathLst>
                    <a:path w="21552" h="21238" extrusionOk="0">
                      <a:moveTo>
                        <a:pt x="6547" y="0"/>
                      </a:moveTo>
                      <a:cubicBezTo>
                        <a:pt x="2684" y="0"/>
                        <a:pt x="732" y="59"/>
                        <a:pt x="874" y="171"/>
                      </a:cubicBezTo>
                      <a:cubicBezTo>
                        <a:pt x="993" y="264"/>
                        <a:pt x="845" y="388"/>
                        <a:pt x="546" y="443"/>
                      </a:cubicBezTo>
                      <a:cubicBezTo>
                        <a:pt x="231" y="502"/>
                        <a:pt x="44" y="794"/>
                        <a:pt x="7" y="1091"/>
                      </a:cubicBezTo>
                      <a:cubicBezTo>
                        <a:pt x="-30" y="1389"/>
                        <a:pt x="86" y="1685"/>
                        <a:pt x="382" y="1774"/>
                      </a:cubicBezTo>
                      <a:cubicBezTo>
                        <a:pt x="654" y="1855"/>
                        <a:pt x="654" y="1949"/>
                        <a:pt x="382" y="2081"/>
                      </a:cubicBezTo>
                      <a:cubicBezTo>
                        <a:pt x="124" y="2206"/>
                        <a:pt x="23" y="4108"/>
                        <a:pt x="30" y="8084"/>
                      </a:cubicBezTo>
                      <a:lnTo>
                        <a:pt x="30" y="13905"/>
                      </a:lnTo>
                      <a:lnTo>
                        <a:pt x="898" y="14212"/>
                      </a:lnTo>
                      <a:lnTo>
                        <a:pt x="1742" y="14507"/>
                      </a:lnTo>
                      <a:lnTo>
                        <a:pt x="1742" y="13927"/>
                      </a:lnTo>
                      <a:cubicBezTo>
                        <a:pt x="1742" y="13333"/>
                        <a:pt x="2211" y="13001"/>
                        <a:pt x="2609" y="13313"/>
                      </a:cubicBezTo>
                      <a:cubicBezTo>
                        <a:pt x="2977" y="13602"/>
                        <a:pt x="2902" y="15838"/>
                        <a:pt x="2515" y="16065"/>
                      </a:cubicBezTo>
                      <a:cubicBezTo>
                        <a:pt x="2314" y="16182"/>
                        <a:pt x="2084" y="16616"/>
                        <a:pt x="2023" y="17031"/>
                      </a:cubicBezTo>
                      <a:cubicBezTo>
                        <a:pt x="1935" y="17629"/>
                        <a:pt x="1801" y="17777"/>
                        <a:pt x="1320" y="17759"/>
                      </a:cubicBezTo>
                      <a:cubicBezTo>
                        <a:pt x="897" y="17743"/>
                        <a:pt x="710" y="17854"/>
                        <a:pt x="710" y="18134"/>
                      </a:cubicBezTo>
                      <a:cubicBezTo>
                        <a:pt x="710" y="18594"/>
                        <a:pt x="1229" y="18681"/>
                        <a:pt x="1554" y="18270"/>
                      </a:cubicBezTo>
                      <a:cubicBezTo>
                        <a:pt x="1746" y="18027"/>
                        <a:pt x="1845" y="18020"/>
                        <a:pt x="2374" y="18236"/>
                      </a:cubicBezTo>
                      <a:cubicBezTo>
                        <a:pt x="2705" y="18371"/>
                        <a:pt x="3402" y="18493"/>
                        <a:pt x="3945" y="18509"/>
                      </a:cubicBezTo>
                      <a:cubicBezTo>
                        <a:pt x="5379" y="18552"/>
                        <a:pt x="5563" y="18662"/>
                        <a:pt x="5563" y="19407"/>
                      </a:cubicBezTo>
                      <a:cubicBezTo>
                        <a:pt x="5563" y="19939"/>
                        <a:pt x="5696" y="20060"/>
                        <a:pt x="6149" y="20021"/>
                      </a:cubicBezTo>
                      <a:cubicBezTo>
                        <a:pt x="7008" y="19947"/>
                        <a:pt x="7161" y="20403"/>
                        <a:pt x="6313" y="20510"/>
                      </a:cubicBezTo>
                      <a:cubicBezTo>
                        <a:pt x="5910" y="20561"/>
                        <a:pt x="5563" y="20720"/>
                        <a:pt x="5563" y="20863"/>
                      </a:cubicBezTo>
                      <a:cubicBezTo>
                        <a:pt x="5563" y="21084"/>
                        <a:pt x="5669" y="21080"/>
                        <a:pt x="6242" y="20828"/>
                      </a:cubicBezTo>
                      <a:cubicBezTo>
                        <a:pt x="6960" y="20514"/>
                        <a:pt x="7649" y="20598"/>
                        <a:pt x="7649" y="20999"/>
                      </a:cubicBezTo>
                      <a:cubicBezTo>
                        <a:pt x="7649" y="21295"/>
                        <a:pt x="7827" y="21299"/>
                        <a:pt x="8704" y="21033"/>
                      </a:cubicBezTo>
                      <a:cubicBezTo>
                        <a:pt x="9242" y="20870"/>
                        <a:pt x="9470" y="20870"/>
                        <a:pt x="9806" y="21033"/>
                      </a:cubicBezTo>
                      <a:cubicBezTo>
                        <a:pt x="10080" y="21166"/>
                        <a:pt x="11049" y="21237"/>
                        <a:pt x="12009" y="21238"/>
                      </a:cubicBezTo>
                      <a:cubicBezTo>
                        <a:pt x="12969" y="21239"/>
                        <a:pt x="13916" y="21165"/>
                        <a:pt x="14189" y="21033"/>
                      </a:cubicBezTo>
                      <a:cubicBezTo>
                        <a:pt x="14514" y="20876"/>
                        <a:pt x="14709" y="20876"/>
                        <a:pt x="15033" y="21033"/>
                      </a:cubicBezTo>
                      <a:cubicBezTo>
                        <a:pt x="15812" y="21411"/>
                        <a:pt x="15963" y="21238"/>
                        <a:pt x="16065" y="19930"/>
                      </a:cubicBezTo>
                      <a:lnTo>
                        <a:pt x="16182" y="18623"/>
                      </a:lnTo>
                      <a:lnTo>
                        <a:pt x="17448" y="18577"/>
                      </a:lnTo>
                      <a:cubicBezTo>
                        <a:pt x="18388" y="18539"/>
                        <a:pt x="18761" y="18428"/>
                        <a:pt x="18901" y="18168"/>
                      </a:cubicBezTo>
                      <a:cubicBezTo>
                        <a:pt x="19034" y="17922"/>
                        <a:pt x="19258" y="17852"/>
                        <a:pt x="19675" y="17929"/>
                      </a:cubicBezTo>
                      <a:cubicBezTo>
                        <a:pt x="20169" y="18021"/>
                        <a:pt x="20203" y="18006"/>
                        <a:pt x="19839" y="17793"/>
                      </a:cubicBezTo>
                      <a:cubicBezTo>
                        <a:pt x="19340" y="17502"/>
                        <a:pt x="19627" y="16942"/>
                        <a:pt x="20190" y="17111"/>
                      </a:cubicBezTo>
                      <a:cubicBezTo>
                        <a:pt x="21038" y="17365"/>
                        <a:pt x="21539" y="16605"/>
                        <a:pt x="21550" y="15042"/>
                      </a:cubicBezTo>
                      <a:cubicBezTo>
                        <a:pt x="21559" y="13795"/>
                        <a:pt x="21458" y="13484"/>
                        <a:pt x="21058" y="13484"/>
                      </a:cubicBezTo>
                      <a:cubicBezTo>
                        <a:pt x="20731" y="13484"/>
                        <a:pt x="20519" y="13707"/>
                        <a:pt x="20448" y="14121"/>
                      </a:cubicBezTo>
                      <a:cubicBezTo>
                        <a:pt x="20320" y="14875"/>
                        <a:pt x="19698" y="14962"/>
                        <a:pt x="19558" y="14246"/>
                      </a:cubicBezTo>
                      <a:cubicBezTo>
                        <a:pt x="19503" y="13968"/>
                        <a:pt x="19261" y="13569"/>
                        <a:pt x="19042" y="13359"/>
                      </a:cubicBezTo>
                      <a:cubicBezTo>
                        <a:pt x="18741" y="13069"/>
                        <a:pt x="18755" y="12930"/>
                        <a:pt x="19065" y="12779"/>
                      </a:cubicBezTo>
                      <a:cubicBezTo>
                        <a:pt x="19291" y="12670"/>
                        <a:pt x="19464" y="12295"/>
                        <a:pt x="19464" y="11949"/>
                      </a:cubicBezTo>
                      <a:cubicBezTo>
                        <a:pt x="19464" y="11174"/>
                        <a:pt x="20050" y="10399"/>
                        <a:pt x="20519" y="10539"/>
                      </a:cubicBezTo>
                      <a:cubicBezTo>
                        <a:pt x="20710" y="10597"/>
                        <a:pt x="20870" y="10902"/>
                        <a:pt x="20870" y="11221"/>
                      </a:cubicBezTo>
                      <a:cubicBezTo>
                        <a:pt x="20870" y="11540"/>
                        <a:pt x="21031" y="11801"/>
                        <a:pt x="21222" y="11801"/>
                      </a:cubicBezTo>
                      <a:cubicBezTo>
                        <a:pt x="21475" y="11801"/>
                        <a:pt x="21570" y="11126"/>
                        <a:pt x="21550" y="10380"/>
                      </a:cubicBezTo>
                      <a:cubicBezTo>
                        <a:pt x="21530" y="9635"/>
                        <a:pt x="21388" y="8812"/>
                        <a:pt x="21128" y="8538"/>
                      </a:cubicBezTo>
                      <a:cubicBezTo>
                        <a:pt x="20723" y="8113"/>
                        <a:pt x="20544" y="8092"/>
                        <a:pt x="18667" y="8118"/>
                      </a:cubicBezTo>
                      <a:cubicBezTo>
                        <a:pt x="17558" y="8133"/>
                        <a:pt x="16514" y="8063"/>
                        <a:pt x="16323" y="7970"/>
                      </a:cubicBezTo>
                      <a:cubicBezTo>
                        <a:pt x="16120" y="7872"/>
                        <a:pt x="15957" y="6636"/>
                        <a:pt x="15947" y="5014"/>
                      </a:cubicBezTo>
                      <a:cubicBezTo>
                        <a:pt x="15932" y="2532"/>
                        <a:pt x="15873" y="2233"/>
                        <a:pt x="15361" y="2251"/>
                      </a:cubicBezTo>
                      <a:cubicBezTo>
                        <a:pt x="14891" y="2268"/>
                        <a:pt x="14772" y="2078"/>
                        <a:pt x="14705" y="1194"/>
                      </a:cubicBezTo>
                      <a:cubicBezTo>
                        <a:pt x="14613" y="-23"/>
                        <a:pt x="14459" y="-189"/>
                        <a:pt x="13814" y="239"/>
                      </a:cubicBezTo>
                      <a:cubicBezTo>
                        <a:pt x="13406" y="510"/>
                        <a:pt x="13317" y="517"/>
                        <a:pt x="12900" y="273"/>
                      </a:cubicBezTo>
                      <a:cubicBezTo>
                        <a:pt x="12514" y="47"/>
                        <a:pt x="11504" y="0"/>
                        <a:pt x="6547" y="0"/>
                      </a:cubicBezTo>
                      <a:close/>
                      <a:moveTo>
                        <a:pt x="77" y="15189"/>
                      </a:moveTo>
                      <a:cubicBezTo>
                        <a:pt x="26" y="15200"/>
                        <a:pt x="35" y="15289"/>
                        <a:pt x="30" y="15462"/>
                      </a:cubicBezTo>
                      <a:cubicBezTo>
                        <a:pt x="22" y="15756"/>
                        <a:pt x="202" y="15849"/>
                        <a:pt x="874" y="15849"/>
                      </a:cubicBezTo>
                      <a:cubicBezTo>
                        <a:pt x="1444" y="15849"/>
                        <a:pt x="1742" y="15755"/>
                        <a:pt x="1742" y="15576"/>
                      </a:cubicBezTo>
                      <a:cubicBezTo>
                        <a:pt x="1742" y="15359"/>
                        <a:pt x="1641" y="15339"/>
                        <a:pt x="1249" y="15496"/>
                      </a:cubicBezTo>
                      <a:cubicBezTo>
                        <a:pt x="860" y="15653"/>
                        <a:pt x="694" y="15634"/>
                        <a:pt x="405" y="15394"/>
                      </a:cubicBezTo>
                      <a:cubicBezTo>
                        <a:pt x="239" y="15255"/>
                        <a:pt x="128" y="15179"/>
                        <a:pt x="77" y="15189"/>
                      </a:cubicBezTo>
                      <a:close/>
                    </a:path>
                  </a:pathLst>
                </a:custGeom>
                <a:ln w="12700" cap="flat">
                  <a:noFill/>
                  <a:miter lim="400000"/>
                </a:ln>
                <a:effectLst/>
              </p:spPr>
            </p:pic>
            <p:pic>
              <p:nvPicPr>
                <p:cNvPr id="144" name="ant_egg.jpg"/>
                <p:cNvPicPr>
                  <a:picLocks noChangeAspect="1"/>
                </p:cNvPicPr>
                <p:nvPr/>
              </p:nvPicPr>
              <p:blipFill>
                <a:blip r:embed="rId6">
                  <a:extLst/>
                </a:blip>
                <a:srcRect l="17861" t="19760" r="16862" b="4793"/>
                <a:stretch>
                  <a:fillRect/>
                </a:stretch>
              </p:blipFill>
              <p:spPr>
                <a:xfrm rot="5940000">
                  <a:off x="418148" y="740068"/>
                  <a:ext cx="364884" cy="741364"/>
                </a:xfrm>
                <a:custGeom>
                  <a:avLst/>
                  <a:gdLst/>
                  <a:ahLst/>
                  <a:cxnLst>
                    <a:cxn ang="0">
                      <a:pos x="wd2" y="hd2"/>
                    </a:cxn>
                    <a:cxn ang="5400000">
                      <a:pos x="wd2" y="hd2"/>
                    </a:cxn>
                    <a:cxn ang="10800000">
                      <a:pos x="wd2" y="hd2"/>
                    </a:cxn>
                    <a:cxn ang="16200000">
                      <a:pos x="wd2" y="hd2"/>
                    </a:cxn>
                  </a:cxnLst>
                  <a:rect l="0" t="0" r="r" b="b"/>
                  <a:pathLst>
                    <a:path w="21552" h="21238" extrusionOk="0">
                      <a:moveTo>
                        <a:pt x="6547" y="0"/>
                      </a:moveTo>
                      <a:cubicBezTo>
                        <a:pt x="2684" y="0"/>
                        <a:pt x="732" y="59"/>
                        <a:pt x="874" y="171"/>
                      </a:cubicBezTo>
                      <a:cubicBezTo>
                        <a:pt x="993" y="264"/>
                        <a:pt x="845" y="388"/>
                        <a:pt x="546" y="443"/>
                      </a:cubicBezTo>
                      <a:cubicBezTo>
                        <a:pt x="231" y="502"/>
                        <a:pt x="44" y="794"/>
                        <a:pt x="7" y="1091"/>
                      </a:cubicBezTo>
                      <a:cubicBezTo>
                        <a:pt x="-30" y="1389"/>
                        <a:pt x="86" y="1685"/>
                        <a:pt x="382" y="1774"/>
                      </a:cubicBezTo>
                      <a:cubicBezTo>
                        <a:pt x="654" y="1855"/>
                        <a:pt x="654" y="1949"/>
                        <a:pt x="382" y="2081"/>
                      </a:cubicBezTo>
                      <a:cubicBezTo>
                        <a:pt x="124" y="2206"/>
                        <a:pt x="23" y="4108"/>
                        <a:pt x="30" y="8084"/>
                      </a:cubicBezTo>
                      <a:lnTo>
                        <a:pt x="30" y="13905"/>
                      </a:lnTo>
                      <a:lnTo>
                        <a:pt x="898" y="14212"/>
                      </a:lnTo>
                      <a:lnTo>
                        <a:pt x="1742" y="14507"/>
                      </a:lnTo>
                      <a:lnTo>
                        <a:pt x="1742" y="13927"/>
                      </a:lnTo>
                      <a:cubicBezTo>
                        <a:pt x="1742" y="13333"/>
                        <a:pt x="2211" y="13001"/>
                        <a:pt x="2609" y="13313"/>
                      </a:cubicBezTo>
                      <a:cubicBezTo>
                        <a:pt x="2977" y="13602"/>
                        <a:pt x="2902" y="15838"/>
                        <a:pt x="2515" y="16065"/>
                      </a:cubicBezTo>
                      <a:cubicBezTo>
                        <a:pt x="2314" y="16182"/>
                        <a:pt x="2084" y="16616"/>
                        <a:pt x="2023" y="17031"/>
                      </a:cubicBezTo>
                      <a:cubicBezTo>
                        <a:pt x="1935" y="17629"/>
                        <a:pt x="1801" y="17777"/>
                        <a:pt x="1320" y="17759"/>
                      </a:cubicBezTo>
                      <a:cubicBezTo>
                        <a:pt x="897" y="17743"/>
                        <a:pt x="710" y="17854"/>
                        <a:pt x="710" y="18134"/>
                      </a:cubicBezTo>
                      <a:cubicBezTo>
                        <a:pt x="710" y="18594"/>
                        <a:pt x="1229" y="18681"/>
                        <a:pt x="1554" y="18270"/>
                      </a:cubicBezTo>
                      <a:cubicBezTo>
                        <a:pt x="1746" y="18027"/>
                        <a:pt x="1845" y="18020"/>
                        <a:pt x="2374" y="18236"/>
                      </a:cubicBezTo>
                      <a:cubicBezTo>
                        <a:pt x="2705" y="18371"/>
                        <a:pt x="3402" y="18493"/>
                        <a:pt x="3945" y="18509"/>
                      </a:cubicBezTo>
                      <a:cubicBezTo>
                        <a:pt x="5379" y="18552"/>
                        <a:pt x="5563" y="18662"/>
                        <a:pt x="5563" y="19407"/>
                      </a:cubicBezTo>
                      <a:cubicBezTo>
                        <a:pt x="5563" y="19939"/>
                        <a:pt x="5696" y="20060"/>
                        <a:pt x="6149" y="20021"/>
                      </a:cubicBezTo>
                      <a:cubicBezTo>
                        <a:pt x="7008" y="19947"/>
                        <a:pt x="7161" y="20403"/>
                        <a:pt x="6313" y="20510"/>
                      </a:cubicBezTo>
                      <a:cubicBezTo>
                        <a:pt x="5910" y="20561"/>
                        <a:pt x="5563" y="20720"/>
                        <a:pt x="5563" y="20863"/>
                      </a:cubicBezTo>
                      <a:cubicBezTo>
                        <a:pt x="5563" y="21084"/>
                        <a:pt x="5669" y="21080"/>
                        <a:pt x="6242" y="20828"/>
                      </a:cubicBezTo>
                      <a:cubicBezTo>
                        <a:pt x="6960" y="20514"/>
                        <a:pt x="7649" y="20598"/>
                        <a:pt x="7649" y="20999"/>
                      </a:cubicBezTo>
                      <a:cubicBezTo>
                        <a:pt x="7649" y="21295"/>
                        <a:pt x="7827" y="21299"/>
                        <a:pt x="8704" y="21033"/>
                      </a:cubicBezTo>
                      <a:cubicBezTo>
                        <a:pt x="9242" y="20870"/>
                        <a:pt x="9470" y="20870"/>
                        <a:pt x="9806" y="21033"/>
                      </a:cubicBezTo>
                      <a:cubicBezTo>
                        <a:pt x="10080" y="21166"/>
                        <a:pt x="11049" y="21237"/>
                        <a:pt x="12009" y="21238"/>
                      </a:cubicBezTo>
                      <a:cubicBezTo>
                        <a:pt x="12969" y="21239"/>
                        <a:pt x="13916" y="21165"/>
                        <a:pt x="14189" y="21033"/>
                      </a:cubicBezTo>
                      <a:cubicBezTo>
                        <a:pt x="14514" y="20876"/>
                        <a:pt x="14709" y="20876"/>
                        <a:pt x="15033" y="21033"/>
                      </a:cubicBezTo>
                      <a:cubicBezTo>
                        <a:pt x="15812" y="21411"/>
                        <a:pt x="15963" y="21238"/>
                        <a:pt x="16065" y="19930"/>
                      </a:cubicBezTo>
                      <a:lnTo>
                        <a:pt x="16182" y="18623"/>
                      </a:lnTo>
                      <a:lnTo>
                        <a:pt x="17448" y="18577"/>
                      </a:lnTo>
                      <a:cubicBezTo>
                        <a:pt x="18388" y="18539"/>
                        <a:pt x="18761" y="18428"/>
                        <a:pt x="18901" y="18168"/>
                      </a:cubicBezTo>
                      <a:cubicBezTo>
                        <a:pt x="19034" y="17922"/>
                        <a:pt x="19258" y="17852"/>
                        <a:pt x="19675" y="17929"/>
                      </a:cubicBezTo>
                      <a:cubicBezTo>
                        <a:pt x="20169" y="18021"/>
                        <a:pt x="20203" y="18006"/>
                        <a:pt x="19839" y="17793"/>
                      </a:cubicBezTo>
                      <a:cubicBezTo>
                        <a:pt x="19340" y="17502"/>
                        <a:pt x="19627" y="16942"/>
                        <a:pt x="20190" y="17111"/>
                      </a:cubicBezTo>
                      <a:cubicBezTo>
                        <a:pt x="21038" y="17365"/>
                        <a:pt x="21539" y="16605"/>
                        <a:pt x="21550" y="15042"/>
                      </a:cubicBezTo>
                      <a:cubicBezTo>
                        <a:pt x="21559" y="13795"/>
                        <a:pt x="21458" y="13484"/>
                        <a:pt x="21058" y="13484"/>
                      </a:cubicBezTo>
                      <a:cubicBezTo>
                        <a:pt x="20731" y="13484"/>
                        <a:pt x="20519" y="13707"/>
                        <a:pt x="20448" y="14121"/>
                      </a:cubicBezTo>
                      <a:cubicBezTo>
                        <a:pt x="20320" y="14875"/>
                        <a:pt x="19698" y="14962"/>
                        <a:pt x="19558" y="14246"/>
                      </a:cubicBezTo>
                      <a:cubicBezTo>
                        <a:pt x="19503" y="13968"/>
                        <a:pt x="19261" y="13569"/>
                        <a:pt x="19042" y="13359"/>
                      </a:cubicBezTo>
                      <a:cubicBezTo>
                        <a:pt x="18741" y="13069"/>
                        <a:pt x="18755" y="12930"/>
                        <a:pt x="19065" y="12779"/>
                      </a:cubicBezTo>
                      <a:cubicBezTo>
                        <a:pt x="19291" y="12670"/>
                        <a:pt x="19464" y="12295"/>
                        <a:pt x="19464" y="11949"/>
                      </a:cubicBezTo>
                      <a:cubicBezTo>
                        <a:pt x="19464" y="11174"/>
                        <a:pt x="20050" y="10399"/>
                        <a:pt x="20519" y="10539"/>
                      </a:cubicBezTo>
                      <a:cubicBezTo>
                        <a:pt x="20710" y="10597"/>
                        <a:pt x="20870" y="10902"/>
                        <a:pt x="20870" y="11221"/>
                      </a:cubicBezTo>
                      <a:cubicBezTo>
                        <a:pt x="20870" y="11540"/>
                        <a:pt x="21031" y="11801"/>
                        <a:pt x="21222" y="11801"/>
                      </a:cubicBezTo>
                      <a:cubicBezTo>
                        <a:pt x="21475" y="11801"/>
                        <a:pt x="21570" y="11126"/>
                        <a:pt x="21550" y="10380"/>
                      </a:cubicBezTo>
                      <a:cubicBezTo>
                        <a:pt x="21530" y="9635"/>
                        <a:pt x="21388" y="8812"/>
                        <a:pt x="21128" y="8538"/>
                      </a:cubicBezTo>
                      <a:cubicBezTo>
                        <a:pt x="20723" y="8113"/>
                        <a:pt x="20544" y="8092"/>
                        <a:pt x="18667" y="8118"/>
                      </a:cubicBezTo>
                      <a:cubicBezTo>
                        <a:pt x="17558" y="8133"/>
                        <a:pt x="16514" y="8063"/>
                        <a:pt x="16323" y="7970"/>
                      </a:cubicBezTo>
                      <a:cubicBezTo>
                        <a:pt x="16120" y="7872"/>
                        <a:pt x="15957" y="6636"/>
                        <a:pt x="15947" y="5014"/>
                      </a:cubicBezTo>
                      <a:cubicBezTo>
                        <a:pt x="15932" y="2532"/>
                        <a:pt x="15873" y="2233"/>
                        <a:pt x="15361" y="2251"/>
                      </a:cubicBezTo>
                      <a:cubicBezTo>
                        <a:pt x="14891" y="2268"/>
                        <a:pt x="14772" y="2078"/>
                        <a:pt x="14705" y="1194"/>
                      </a:cubicBezTo>
                      <a:cubicBezTo>
                        <a:pt x="14613" y="-23"/>
                        <a:pt x="14459" y="-189"/>
                        <a:pt x="13814" y="239"/>
                      </a:cubicBezTo>
                      <a:cubicBezTo>
                        <a:pt x="13406" y="510"/>
                        <a:pt x="13317" y="517"/>
                        <a:pt x="12900" y="273"/>
                      </a:cubicBezTo>
                      <a:cubicBezTo>
                        <a:pt x="12514" y="47"/>
                        <a:pt x="11504" y="0"/>
                        <a:pt x="6547" y="0"/>
                      </a:cubicBezTo>
                      <a:close/>
                      <a:moveTo>
                        <a:pt x="77" y="15189"/>
                      </a:moveTo>
                      <a:cubicBezTo>
                        <a:pt x="26" y="15200"/>
                        <a:pt x="35" y="15289"/>
                        <a:pt x="30" y="15462"/>
                      </a:cubicBezTo>
                      <a:cubicBezTo>
                        <a:pt x="22" y="15756"/>
                        <a:pt x="202" y="15849"/>
                        <a:pt x="874" y="15849"/>
                      </a:cubicBezTo>
                      <a:cubicBezTo>
                        <a:pt x="1444" y="15849"/>
                        <a:pt x="1742" y="15755"/>
                        <a:pt x="1742" y="15576"/>
                      </a:cubicBezTo>
                      <a:cubicBezTo>
                        <a:pt x="1742" y="15359"/>
                        <a:pt x="1641" y="15339"/>
                        <a:pt x="1249" y="15496"/>
                      </a:cubicBezTo>
                      <a:cubicBezTo>
                        <a:pt x="860" y="15653"/>
                        <a:pt x="694" y="15634"/>
                        <a:pt x="405" y="15394"/>
                      </a:cubicBezTo>
                      <a:cubicBezTo>
                        <a:pt x="239" y="15255"/>
                        <a:pt x="128" y="15179"/>
                        <a:pt x="77" y="15189"/>
                      </a:cubicBezTo>
                      <a:close/>
                    </a:path>
                  </a:pathLst>
                </a:custGeom>
                <a:ln w="12700" cap="flat">
                  <a:noFill/>
                  <a:miter lim="400000"/>
                </a:ln>
                <a:effectLst/>
              </p:spPr>
            </p:pic>
            <p:pic>
              <p:nvPicPr>
                <p:cNvPr id="145" name="ant_egg.jpg"/>
                <p:cNvPicPr>
                  <a:picLocks noChangeAspect="1"/>
                </p:cNvPicPr>
                <p:nvPr/>
              </p:nvPicPr>
              <p:blipFill>
                <a:blip r:embed="rId6">
                  <a:extLst/>
                </a:blip>
                <a:srcRect l="17861" t="19760" r="16862" b="4793"/>
                <a:stretch>
                  <a:fillRect/>
                </a:stretch>
              </p:blipFill>
              <p:spPr>
                <a:xfrm rot="5940000">
                  <a:off x="1486552" y="105067"/>
                  <a:ext cx="364884" cy="741364"/>
                </a:xfrm>
                <a:custGeom>
                  <a:avLst/>
                  <a:gdLst/>
                  <a:ahLst/>
                  <a:cxnLst>
                    <a:cxn ang="0">
                      <a:pos x="wd2" y="hd2"/>
                    </a:cxn>
                    <a:cxn ang="5400000">
                      <a:pos x="wd2" y="hd2"/>
                    </a:cxn>
                    <a:cxn ang="10800000">
                      <a:pos x="wd2" y="hd2"/>
                    </a:cxn>
                    <a:cxn ang="16200000">
                      <a:pos x="wd2" y="hd2"/>
                    </a:cxn>
                  </a:cxnLst>
                  <a:rect l="0" t="0" r="r" b="b"/>
                  <a:pathLst>
                    <a:path w="21552" h="21238" extrusionOk="0">
                      <a:moveTo>
                        <a:pt x="6547" y="0"/>
                      </a:moveTo>
                      <a:cubicBezTo>
                        <a:pt x="2684" y="0"/>
                        <a:pt x="732" y="59"/>
                        <a:pt x="874" y="171"/>
                      </a:cubicBezTo>
                      <a:cubicBezTo>
                        <a:pt x="993" y="264"/>
                        <a:pt x="845" y="388"/>
                        <a:pt x="546" y="443"/>
                      </a:cubicBezTo>
                      <a:cubicBezTo>
                        <a:pt x="231" y="502"/>
                        <a:pt x="44" y="794"/>
                        <a:pt x="7" y="1091"/>
                      </a:cubicBezTo>
                      <a:cubicBezTo>
                        <a:pt x="-30" y="1389"/>
                        <a:pt x="86" y="1685"/>
                        <a:pt x="382" y="1774"/>
                      </a:cubicBezTo>
                      <a:cubicBezTo>
                        <a:pt x="654" y="1855"/>
                        <a:pt x="654" y="1949"/>
                        <a:pt x="382" y="2081"/>
                      </a:cubicBezTo>
                      <a:cubicBezTo>
                        <a:pt x="124" y="2206"/>
                        <a:pt x="23" y="4108"/>
                        <a:pt x="30" y="8084"/>
                      </a:cubicBezTo>
                      <a:lnTo>
                        <a:pt x="30" y="13905"/>
                      </a:lnTo>
                      <a:lnTo>
                        <a:pt x="898" y="14212"/>
                      </a:lnTo>
                      <a:lnTo>
                        <a:pt x="1742" y="14507"/>
                      </a:lnTo>
                      <a:lnTo>
                        <a:pt x="1742" y="13927"/>
                      </a:lnTo>
                      <a:cubicBezTo>
                        <a:pt x="1742" y="13333"/>
                        <a:pt x="2211" y="13001"/>
                        <a:pt x="2609" y="13313"/>
                      </a:cubicBezTo>
                      <a:cubicBezTo>
                        <a:pt x="2977" y="13602"/>
                        <a:pt x="2902" y="15838"/>
                        <a:pt x="2515" y="16065"/>
                      </a:cubicBezTo>
                      <a:cubicBezTo>
                        <a:pt x="2314" y="16182"/>
                        <a:pt x="2084" y="16616"/>
                        <a:pt x="2023" y="17031"/>
                      </a:cubicBezTo>
                      <a:cubicBezTo>
                        <a:pt x="1935" y="17629"/>
                        <a:pt x="1801" y="17777"/>
                        <a:pt x="1320" y="17759"/>
                      </a:cubicBezTo>
                      <a:cubicBezTo>
                        <a:pt x="897" y="17743"/>
                        <a:pt x="710" y="17854"/>
                        <a:pt x="710" y="18134"/>
                      </a:cubicBezTo>
                      <a:cubicBezTo>
                        <a:pt x="710" y="18594"/>
                        <a:pt x="1229" y="18681"/>
                        <a:pt x="1554" y="18270"/>
                      </a:cubicBezTo>
                      <a:cubicBezTo>
                        <a:pt x="1746" y="18027"/>
                        <a:pt x="1845" y="18020"/>
                        <a:pt x="2374" y="18236"/>
                      </a:cubicBezTo>
                      <a:cubicBezTo>
                        <a:pt x="2705" y="18371"/>
                        <a:pt x="3402" y="18493"/>
                        <a:pt x="3945" y="18509"/>
                      </a:cubicBezTo>
                      <a:cubicBezTo>
                        <a:pt x="5379" y="18552"/>
                        <a:pt x="5563" y="18662"/>
                        <a:pt x="5563" y="19407"/>
                      </a:cubicBezTo>
                      <a:cubicBezTo>
                        <a:pt x="5563" y="19939"/>
                        <a:pt x="5696" y="20060"/>
                        <a:pt x="6149" y="20021"/>
                      </a:cubicBezTo>
                      <a:cubicBezTo>
                        <a:pt x="7008" y="19947"/>
                        <a:pt x="7161" y="20403"/>
                        <a:pt x="6313" y="20510"/>
                      </a:cubicBezTo>
                      <a:cubicBezTo>
                        <a:pt x="5910" y="20561"/>
                        <a:pt x="5563" y="20720"/>
                        <a:pt x="5563" y="20863"/>
                      </a:cubicBezTo>
                      <a:cubicBezTo>
                        <a:pt x="5563" y="21084"/>
                        <a:pt x="5669" y="21080"/>
                        <a:pt x="6242" y="20828"/>
                      </a:cubicBezTo>
                      <a:cubicBezTo>
                        <a:pt x="6960" y="20514"/>
                        <a:pt x="7649" y="20598"/>
                        <a:pt x="7649" y="20999"/>
                      </a:cubicBezTo>
                      <a:cubicBezTo>
                        <a:pt x="7649" y="21295"/>
                        <a:pt x="7827" y="21299"/>
                        <a:pt x="8704" y="21033"/>
                      </a:cubicBezTo>
                      <a:cubicBezTo>
                        <a:pt x="9242" y="20870"/>
                        <a:pt x="9470" y="20870"/>
                        <a:pt x="9806" y="21033"/>
                      </a:cubicBezTo>
                      <a:cubicBezTo>
                        <a:pt x="10080" y="21166"/>
                        <a:pt x="11049" y="21237"/>
                        <a:pt x="12009" y="21238"/>
                      </a:cubicBezTo>
                      <a:cubicBezTo>
                        <a:pt x="12969" y="21239"/>
                        <a:pt x="13916" y="21165"/>
                        <a:pt x="14189" y="21033"/>
                      </a:cubicBezTo>
                      <a:cubicBezTo>
                        <a:pt x="14514" y="20876"/>
                        <a:pt x="14709" y="20876"/>
                        <a:pt x="15033" y="21033"/>
                      </a:cubicBezTo>
                      <a:cubicBezTo>
                        <a:pt x="15812" y="21411"/>
                        <a:pt x="15963" y="21238"/>
                        <a:pt x="16065" y="19930"/>
                      </a:cubicBezTo>
                      <a:lnTo>
                        <a:pt x="16182" y="18623"/>
                      </a:lnTo>
                      <a:lnTo>
                        <a:pt x="17448" y="18577"/>
                      </a:lnTo>
                      <a:cubicBezTo>
                        <a:pt x="18388" y="18539"/>
                        <a:pt x="18761" y="18428"/>
                        <a:pt x="18901" y="18168"/>
                      </a:cubicBezTo>
                      <a:cubicBezTo>
                        <a:pt x="19034" y="17922"/>
                        <a:pt x="19258" y="17852"/>
                        <a:pt x="19675" y="17929"/>
                      </a:cubicBezTo>
                      <a:cubicBezTo>
                        <a:pt x="20169" y="18021"/>
                        <a:pt x="20203" y="18006"/>
                        <a:pt x="19839" y="17793"/>
                      </a:cubicBezTo>
                      <a:cubicBezTo>
                        <a:pt x="19340" y="17502"/>
                        <a:pt x="19627" y="16942"/>
                        <a:pt x="20190" y="17111"/>
                      </a:cubicBezTo>
                      <a:cubicBezTo>
                        <a:pt x="21038" y="17365"/>
                        <a:pt x="21539" y="16605"/>
                        <a:pt x="21550" y="15042"/>
                      </a:cubicBezTo>
                      <a:cubicBezTo>
                        <a:pt x="21559" y="13795"/>
                        <a:pt x="21458" y="13484"/>
                        <a:pt x="21058" y="13484"/>
                      </a:cubicBezTo>
                      <a:cubicBezTo>
                        <a:pt x="20731" y="13484"/>
                        <a:pt x="20519" y="13707"/>
                        <a:pt x="20448" y="14121"/>
                      </a:cubicBezTo>
                      <a:cubicBezTo>
                        <a:pt x="20320" y="14875"/>
                        <a:pt x="19698" y="14962"/>
                        <a:pt x="19558" y="14246"/>
                      </a:cubicBezTo>
                      <a:cubicBezTo>
                        <a:pt x="19503" y="13968"/>
                        <a:pt x="19261" y="13569"/>
                        <a:pt x="19042" y="13359"/>
                      </a:cubicBezTo>
                      <a:cubicBezTo>
                        <a:pt x="18741" y="13069"/>
                        <a:pt x="18755" y="12930"/>
                        <a:pt x="19065" y="12779"/>
                      </a:cubicBezTo>
                      <a:cubicBezTo>
                        <a:pt x="19291" y="12670"/>
                        <a:pt x="19464" y="12295"/>
                        <a:pt x="19464" y="11949"/>
                      </a:cubicBezTo>
                      <a:cubicBezTo>
                        <a:pt x="19464" y="11174"/>
                        <a:pt x="20050" y="10399"/>
                        <a:pt x="20519" y="10539"/>
                      </a:cubicBezTo>
                      <a:cubicBezTo>
                        <a:pt x="20710" y="10597"/>
                        <a:pt x="20870" y="10902"/>
                        <a:pt x="20870" y="11221"/>
                      </a:cubicBezTo>
                      <a:cubicBezTo>
                        <a:pt x="20870" y="11540"/>
                        <a:pt x="21031" y="11801"/>
                        <a:pt x="21222" y="11801"/>
                      </a:cubicBezTo>
                      <a:cubicBezTo>
                        <a:pt x="21475" y="11801"/>
                        <a:pt x="21570" y="11126"/>
                        <a:pt x="21550" y="10380"/>
                      </a:cubicBezTo>
                      <a:cubicBezTo>
                        <a:pt x="21530" y="9635"/>
                        <a:pt x="21388" y="8812"/>
                        <a:pt x="21128" y="8538"/>
                      </a:cubicBezTo>
                      <a:cubicBezTo>
                        <a:pt x="20723" y="8113"/>
                        <a:pt x="20544" y="8092"/>
                        <a:pt x="18667" y="8118"/>
                      </a:cubicBezTo>
                      <a:cubicBezTo>
                        <a:pt x="17558" y="8133"/>
                        <a:pt x="16514" y="8063"/>
                        <a:pt x="16323" y="7970"/>
                      </a:cubicBezTo>
                      <a:cubicBezTo>
                        <a:pt x="16120" y="7872"/>
                        <a:pt x="15957" y="6636"/>
                        <a:pt x="15947" y="5014"/>
                      </a:cubicBezTo>
                      <a:cubicBezTo>
                        <a:pt x="15932" y="2532"/>
                        <a:pt x="15873" y="2233"/>
                        <a:pt x="15361" y="2251"/>
                      </a:cubicBezTo>
                      <a:cubicBezTo>
                        <a:pt x="14891" y="2268"/>
                        <a:pt x="14772" y="2078"/>
                        <a:pt x="14705" y="1194"/>
                      </a:cubicBezTo>
                      <a:cubicBezTo>
                        <a:pt x="14613" y="-23"/>
                        <a:pt x="14459" y="-189"/>
                        <a:pt x="13814" y="239"/>
                      </a:cubicBezTo>
                      <a:cubicBezTo>
                        <a:pt x="13406" y="510"/>
                        <a:pt x="13317" y="517"/>
                        <a:pt x="12900" y="273"/>
                      </a:cubicBezTo>
                      <a:cubicBezTo>
                        <a:pt x="12514" y="47"/>
                        <a:pt x="11504" y="0"/>
                        <a:pt x="6547" y="0"/>
                      </a:cubicBezTo>
                      <a:close/>
                      <a:moveTo>
                        <a:pt x="77" y="15189"/>
                      </a:moveTo>
                      <a:cubicBezTo>
                        <a:pt x="26" y="15200"/>
                        <a:pt x="35" y="15289"/>
                        <a:pt x="30" y="15462"/>
                      </a:cubicBezTo>
                      <a:cubicBezTo>
                        <a:pt x="22" y="15756"/>
                        <a:pt x="202" y="15849"/>
                        <a:pt x="874" y="15849"/>
                      </a:cubicBezTo>
                      <a:cubicBezTo>
                        <a:pt x="1444" y="15849"/>
                        <a:pt x="1742" y="15755"/>
                        <a:pt x="1742" y="15576"/>
                      </a:cubicBezTo>
                      <a:cubicBezTo>
                        <a:pt x="1742" y="15359"/>
                        <a:pt x="1641" y="15339"/>
                        <a:pt x="1249" y="15496"/>
                      </a:cubicBezTo>
                      <a:cubicBezTo>
                        <a:pt x="860" y="15653"/>
                        <a:pt x="694" y="15634"/>
                        <a:pt x="405" y="15394"/>
                      </a:cubicBezTo>
                      <a:cubicBezTo>
                        <a:pt x="239" y="15255"/>
                        <a:pt x="128" y="15179"/>
                        <a:pt x="77" y="15189"/>
                      </a:cubicBezTo>
                      <a:close/>
                    </a:path>
                  </a:pathLst>
                </a:custGeom>
                <a:ln w="12700" cap="flat">
                  <a:noFill/>
                  <a:miter lim="400000"/>
                </a:ln>
                <a:effectLst/>
              </p:spPr>
            </p:pic>
            <p:pic>
              <p:nvPicPr>
                <p:cNvPr id="146" name="ant_egg.jpg"/>
                <p:cNvPicPr>
                  <a:picLocks noChangeAspect="1"/>
                </p:cNvPicPr>
                <p:nvPr/>
              </p:nvPicPr>
              <p:blipFill>
                <a:blip r:embed="rId6">
                  <a:extLst/>
                </a:blip>
                <a:srcRect l="17861" t="19760" r="16862" b="4793"/>
                <a:stretch>
                  <a:fillRect/>
                </a:stretch>
              </p:blipFill>
              <p:spPr>
                <a:xfrm rot="7320000">
                  <a:off x="1213339" y="778148"/>
                  <a:ext cx="364884" cy="741364"/>
                </a:xfrm>
                <a:custGeom>
                  <a:avLst/>
                  <a:gdLst/>
                  <a:ahLst/>
                  <a:cxnLst>
                    <a:cxn ang="0">
                      <a:pos x="wd2" y="hd2"/>
                    </a:cxn>
                    <a:cxn ang="5400000">
                      <a:pos x="wd2" y="hd2"/>
                    </a:cxn>
                    <a:cxn ang="10800000">
                      <a:pos x="wd2" y="hd2"/>
                    </a:cxn>
                    <a:cxn ang="16200000">
                      <a:pos x="wd2" y="hd2"/>
                    </a:cxn>
                  </a:cxnLst>
                  <a:rect l="0" t="0" r="r" b="b"/>
                  <a:pathLst>
                    <a:path w="21552" h="21238" extrusionOk="0">
                      <a:moveTo>
                        <a:pt x="6547" y="0"/>
                      </a:moveTo>
                      <a:cubicBezTo>
                        <a:pt x="2684" y="0"/>
                        <a:pt x="732" y="59"/>
                        <a:pt x="874" y="171"/>
                      </a:cubicBezTo>
                      <a:cubicBezTo>
                        <a:pt x="993" y="264"/>
                        <a:pt x="845" y="388"/>
                        <a:pt x="546" y="443"/>
                      </a:cubicBezTo>
                      <a:cubicBezTo>
                        <a:pt x="231" y="502"/>
                        <a:pt x="44" y="794"/>
                        <a:pt x="7" y="1091"/>
                      </a:cubicBezTo>
                      <a:cubicBezTo>
                        <a:pt x="-30" y="1389"/>
                        <a:pt x="86" y="1685"/>
                        <a:pt x="382" y="1774"/>
                      </a:cubicBezTo>
                      <a:cubicBezTo>
                        <a:pt x="654" y="1855"/>
                        <a:pt x="654" y="1949"/>
                        <a:pt x="382" y="2081"/>
                      </a:cubicBezTo>
                      <a:cubicBezTo>
                        <a:pt x="124" y="2206"/>
                        <a:pt x="23" y="4108"/>
                        <a:pt x="30" y="8084"/>
                      </a:cubicBezTo>
                      <a:lnTo>
                        <a:pt x="30" y="13905"/>
                      </a:lnTo>
                      <a:lnTo>
                        <a:pt x="898" y="14212"/>
                      </a:lnTo>
                      <a:lnTo>
                        <a:pt x="1742" y="14507"/>
                      </a:lnTo>
                      <a:lnTo>
                        <a:pt x="1742" y="13927"/>
                      </a:lnTo>
                      <a:cubicBezTo>
                        <a:pt x="1742" y="13333"/>
                        <a:pt x="2211" y="13001"/>
                        <a:pt x="2609" y="13313"/>
                      </a:cubicBezTo>
                      <a:cubicBezTo>
                        <a:pt x="2977" y="13602"/>
                        <a:pt x="2902" y="15838"/>
                        <a:pt x="2515" y="16065"/>
                      </a:cubicBezTo>
                      <a:cubicBezTo>
                        <a:pt x="2314" y="16182"/>
                        <a:pt x="2084" y="16616"/>
                        <a:pt x="2023" y="17031"/>
                      </a:cubicBezTo>
                      <a:cubicBezTo>
                        <a:pt x="1935" y="17629"/>
                        <a:pt x="1801" y="17777"/>
                        <a:pt x="1320" y="17759"/>
                      </a:cubicBezTo>
                      <a:cubicBezTo>
                        <a:pt x="897" y="17743"/>
                        <a:pt x="710" y="17854"/>
                        <a:pt x="710" y="18134"/>
                      </a:cubicBezTo>
                      <a:cubicBezTo>
                        <a:pt x="710" y="18594"/>
                        <a:pt x="1229" y="18681"/>
                        <a:pt x="1554" y="18270"/>
                      </a:cubicBezTo>
                      <a:cubicBezTo>
                        <a:pt x="1746" y="18027"/>
                        <a:pt x="1845" y="18020"/>
                        <a:pt x="2374" y="18236"/>
                      </a:cubicBezTo>
                      <a:cubicBezTo>
                        <a:pt x="2705" y="18371"/>
                        <a:pt x="3402" y="18493"/>
                        <a:pt x="3945" y="18509"/>
                      </a:cubicBezTo>
                      <a:cubicBezTo>
                        <a:pt x="5379" y="18552"/>
                        <a:pt x="5563" y="18662"/>
                        <a:pt x="5563" y="19407"/>
                      </a:cubicBezTo>
                      <a:cubicBezTo>
                        <a:pt x="5563" y="19939"/>
                        <a:pt x="5696" y="20060"/>
                        <a:pt x="6149" y="20021"/>
                      </a:cubicBezTo>
                      <a:cubicBezTo>
                        <a:pt x="7008" y="19947"/>
                        <a:pt x="7161" y="20403"/>
                        <a:pt x="6313" y="20510"/>
                      </a:cubicBezTo>
                      <a:cubicBezTo>
                        <a:pt x="5910" y="20561"/>
                        <a:pt x="5563" y="20720"/>
                        <a:pt x="5563" y="20863"/>
                      </a:cubicBezTo>
                      <a:cubicBezTo>
                        <a:pt x="5563" y="21084"/>
                        <a:pt x="5669" y="21080"/>
                        <a:pt x="6242" y="20828"/>
                      </a:cubicBezTo>
                      <a:cubicBezTo>
                        <a:pt x="6960" y="20514"/>
                        <a:pt x="7649" y="20598"/>
                        <a:pt x="7649" y="20999"/>
                      </a:cubicBezTo>
                      <a:cubicBezTo>
                        <a:pt x="7649" y="21295"/>
                        <a:pt x="7827" y="21299"/>
                        <a:pt x="8704" y="21033"/>
                      </a:cubicBezTo>
                      <a:cubicBezTo>
                        <a:pt x="9242" y="20870"/>
                        <a:pt x="9470" y="20870"/>
                        <a:pt x="9806" y="21033"/>
                      </a:cubicBezTo>
                      <a:cubicBezTo>
                        <a:pt x="10080" y="21166"/>
                        <a:pt x="11049" y="21237"/>
                        <a:pt x="12009" y="21238"/>
                      </a:cubicBezTo>
                      <a:cubicBezTo>
                        <a:pt x="12969" y="21239"/>
                        <a:pt x="13916" y="21165"/>
                        <a:pt x="14189" y="21033"/>
                      </a:cubicBezTo>
                      <a:cubicBezTo>
                        <a:pt x="14514" y="20876"/>
                        <a:pt x="14709" y="20876"/>
                        <a:pt x="15033" y="21033"/>
                      </a:cubicBezTo>
                      <a:cubicBezTo>
                        <a:pt x="15812" y="21411"/>
                        <a:pt x="15963" y="21238"/>
                        <a:pt x="16065" y="19930"/>
                      </a:cubicBezTo>
                      <a:lnTo>
                        <a:pt x="16182" y="18623"/>
                      </a:lnTo>
                      <a:lnTo>
                        <a:pt x="17448" y="18577"/>
                      </a:lnTo>
                      <a:cubicBezTo>
                        <a:pt x="18388" y="18539"/>
                        <a:pt x="18761" y="18428"/>
                        <a:pt x="18901" y="18168"/>
                      </a:cubicBezTo>
                      <a:cubicBezTo>
                        <a:pt x="19034" y="17922"/>
                        <a:pt x="19258" y="17852"/>
                        <a:pt x="19675" y="17929"/>
                      </a:cubicBezTo>
                      <a:cubicBezTo>
                        <a:pt x="20169" y="18021"/>
                        <a:pt x="20203" y="18006"/>
                        <a:pt x="19839" y="17793"/>
                      </a:cubicBezTo>
                      <a:cubicBezTo>
                        <a:pt x="19340" y="17502"/>
                        <a:pt x="19627" y="16942"/>
                        <a:pt x="20190" y="17111"/>
                      </a:cubicBezTo>
                      <a:cubicBezTo>
                        <a:pt x="21038" y="17365"/>
                        <a:pt x="21539" y="16605"/>
                        <a:pt x="21550" y="15042"/>
                      </a:cubicBezTo>
                      <a:cubicBezTo>
                        <a:pt x="21559" y="13795"/>
                        <a:pt x="21458" y="13484"/>
                        <a:pt x="21058" y="13484"/>
                      </a:cubicBezTo>
                      <a:cubicBezTo>
                        <a:pt x="20731" y="13484"/>
                        <a:pt x="20519" y="13707"/>
                        <a:pt x="20448" y="14121"/>
                      </a:cubicBezTo>
                      <a:cubicBezTo>
                        <a:pt x="20320" y="14875"/>
                        <a:pt x="19698" y="14962"/>
                        <a:pt x="19558" y="14246"/>
                      </a:cubicBezTo>
                      <a:cubicBezTo>
                        <a:pt x="19503" y="13968"/>
                        <a:pt x="19261" y="13569"/>
                        <a:pt x="19042" y="13359"/>
                      </a:cubicBezTo>
                      <a:cubicBezTo>
                        <a:pt x="18741" y="13069"/>
                        <a:pt x="18755" y="12930"/>
                        <a:pt x="19065" y="12779"/>
                      </a:cubicBezTo>
                      <a:cubicBezTo>
                        <a:pt x="19291" y="12670"/>
                        <a:pt x="19464" y="12295"/>
                        <a:pt x="19464" y="11949"/>
                      </a:cubicBezTo>
                      <a:cubicBezTo>
                        <a:pt x="19464" y="11174"/>
                        <a:pt x="20050" y="10399"/>
                        <a:pt x="20519" y="10539"/>
                      </a:cubicBezTo>
                      <a:cubicBezTo>
                        <a:pt x="20710" y="10597"/>
                        <a:pt x="20870" y="10902"/>
                        <a:pt x="20870" y="11221"/>
                      </a:cubicBezTo>
                      <a:cubicBezTo>
                        <a:pt x="20870" y="11540"/>
                        <a:pt x="21031" y="11801"/>
                        <a:pt x="21222" y="11801"/>
                      </a:cubicBezTo>
                      <a:cubicBezTo>
                        <a:pt x="21475" y="11801"/>
                        <a:pt x="21570" y="11126"/>
                        <a:pt x="21550" y="10380"/>
                      </a:cubicBezTo>
                      <a:cubicBezTo>
                        <a:pt x="21530" y="9635"/>
                        <a:pt x="21388" y="8812"/>
                        <a:pt x="21128" y="8538"/>
                      </a:cubicBezTo>
                      <a:cubicBezTo>
                        <a:pt x="20723" y="8113"/>
                        <a:pt x="20544" y="8092"/>
                        <a:pt x="18667" y="8118"/>
                      </a:cubicBezTo>
                      <a:cubicBezTo>
                        <a:pt x="17558" y="8133"/>
                        <a:pt x="16514" y="8063"/>
                        <a:pt x="16323" y="7970"/>
                      </a:cubicBezTo>
                      <a:cubicBezTo>
                        <a:pt x="16120" y="7872"/>
                        <a:pt x="15957" y="6636"/>
                        <a:pt x="15947" y="5014"/>
                      </a:cubicBezTo>
                      <a:cubicBezTo>
                        <a:pt x="15932" y="2532"/>
                        <a:pt x="15873" y="2233"/>
                        <a:pt x="15361" y="2251"/>
                      </a:cubicBezTo>
                      <a:cubicBezTo>
                        <a:pt x="14891" y="2268"/>
                        <a:pt x="14772" y="2078"/>
                        <a:pt x="14705" y="1194"/>
                      </a:cubicBezTo>
                      <a:cubicBezTo>
                        <a:pt x="14613" y="-23"/>
                        <a:pt x="14459" y="-189"/>
                        <a:pt x="13814" y="239"/>
                      </a:cubicBezTo>
                      <a:cubicBezTo>
                        <a:pt x="13406" y="510"/>
                        <a:pt x="13317" y="517"/>
                        <a:pt x="12900" y="273"/>
                      </a:cubicBezTo>
                      <a:cubicBezTo>
                        <a:pt x="12514" y="47"/>
                        <a:pt x="11504" y="0"/>
                        <a:pt x="6547" y="0"/>
                      </a:cubicBezTo>
                      <a:close/>
                      <a:moveTo>
                        <a:pt x="77" y="15189"/>
                      </a:moveTo>
                      <a:cubicBezTo>
                        <a:pt x="26" y="15200"/>
                        <a:pt x="35" y="15289"/>
                        <a:pt x="30" y="15462"/>
                      </a:cubicBezTo>
                      <a:cubicBezTo>
                        <a:pt x="22" y="15756"/>
                        <a:pt x="202" y="15849"/>
                        <a:pt x="874" y="15849"/>
                      </a:cubicBezTo>
                      <a:cubicBezTo>
                        <a:pt x="1444" y="15849"/>
                        <a:pt x="1742" y="15755"/>
                        <a:pt x="1742" y="15576"/>
                      </a:cubicBezTo>
                      <a:cubicBezTo>
                        <a:pt x="1742" y="15359"/>
                        <a:pt x="1641" y="15339"/>
                        <a:pt x="1249" y="15496"/>
                      </a:cubicBezTo>
                      <a:cubicBezTo>
                        <a:pt x="860" y="15653"/>
                        <a:pt x="694" y="15634"/>
                        <a:pt x="405" y="15394"/>
                      </a:cubicBezTo>
                      <a:cubicBezTo>
                        <a:pt x="239" y="15255"/>
                        <a:pt x="128" y="15179"/>
                        <a:pt x="77" y="15189"/>
                      </a:cubicBezTo>
                      <a:close/>
                    </a:path>
                  </a:pathLst>
                </a:custGeom>
                <a:ln w="12700" cap="flat">
                  <a:noFill/>
                  <a:miter lim="400000"/>
                </a:ln>
                <a:effectLst/>
              </p:spPr>
            </p:pic>
            <p:pic>
              <p:nvPicPr>
                <p:cNvPr id="147" name="ant_egg.jpg"/>
                <p:cNvPicPr>
                  <a:picLocks noChangeAspect="1"/>
                </p:cNvPicPr>
                <p:nvPr/>
              </p:nvPicPr>
              <p:blipFill>
                <a:blip r:embed="rId6">
                  <a:extLst/>
                </a:blip>
                <a:srcRect l="17861" t="19760" r="16862" b="4793"/>
                <a:stretch>
                  <a:fillRect/>
                </a:stretch>
              </p:blipFill>
              <p:spPr>
                <a:xfrm rot="5940000">
                  <a:off x="1213299" y="435267"/>
                  <a:ext cx="364884" cy="741364"/>
                </a:xfrm>
                <a:custGeom>
                  <a:avLst/>
                  <a:gdLst/>
                  <a:ahLst/>
                  <a:cxnLst>
                    <a:cxn ang="0">
                      <a:pos x="wd2" y="hd2"/>
                    </a:cxn>
                    <a:cxn ang="5400000">
                      <a:pos x="wd2" y="hd2"/>
                    </a:cxn>
                    <a:cxn ang="10800000">
                      <a:pos x="wd2" y="hd2"/>
                    </a:cxn>
                    <a:cxn ang="16200000">
                      <a:pos x="wd2" y="hd2"/>
                    </a:cxn>
                  </a:cxnLst>
                  <a:rect l="0" t="0" r="r" b="b"/>
                  <a:pathLst>
                    <a:path w="21552" h="21238" extrusionOk="0">
                      <a:moveTo>
                        <a:pt x="6547" y="0"/>
                      </a:moveTo>
                      <a:cubicBezTo>
                        <a:pt x="2684" y="0"/>
                        <a:pt x="732" y="59"/>
                        <a:pt x="874" y="171"/>
                      </a:cubicBezTo>
                      <a:cubicBezTo>
                        <a:pt x="993" y="264"/>
                        <a:pt x="845" y="388"/>
                        <a:pt x="546" y="443"/>
                      </a:cubicBezTo>
                      <a:cubicBezTo>
                        <a:pt x="231" y="502"/>
                        <a:pt x="44" y="794"/>
                        <a:pt x="7" y="1091"/>
                      </a:cubicBezTo>
                      <a:cubicBezTo>
                        <a:pt x="-30" y="1389"/>
                        <a:pt x="86" y="1685"/>
                        <a:pt x="382" y="1774"/>
                      </a:cubicBezTo>
                      <a:cubicBezTo>
                        <a:pt x="654" y="1855"/>
                        <a:pt x="654" y="1949"/>
                        <a:pt x="382" y="2081"/>
                      </a:cubicBezTo>
                      <a:cubicBezTo>
                        <a:pt x="124" y="2206"/>
                        <a:pt x="23" y="4108"/>
                        <a:pt x="30" y="8084"/>
                      </a:cubicBezTo>
                      <a:lnTo>
                        <a:pt x="30" y="13905"/>
                      </a:lnTo>
                      <a:lnTo>
                        <a:pt x="898" y="14212"/>
                      </a:lnTo>
                      <a:lnTo>
                        <a:pt x="1742" y="14507"/>
                      </a:lnTo>
                      <a:lnTo>
                        <a:pt x="1742" y="13927"/>
                      </a:lnTo>
                      <a:cubicBezTo>
                        <a:pt x="1742" y="13333"/>
                        <a:pt x="2211" y="13001"/>
                        <a:pt x="2609" y="13313"/>
                      </a:cubicBezTo>
                      <a:cubicBezTo>
                        <a:pt x="2977" y="13602"/>
                        <a:pt x="2902" y="15838"/>
                        <a:pt x="2515" y="16065"/>
                      </a:cubicBezTo>
                      <a:cubicBezTo>
                        <a:pt x="2314" y="16182"/>
                        <a:pt x="2084" y="16616"/>
                        <a:pt x="2023" y="17031"/>
                      </a:cubicBezTo>
                      <a:cubicBezTo>
                        <a:pt x="1935" y="17629"/>
                        <a:pt x="1801" y="17777"/>
                        <a:pt x="1320" y="17759"/>
                      </a:cubicBezTo>
                      <a:cubicBezTo>
                        <a:pt x="897" y="17743"/>
                        <a:pt x="710" y="17854"/>
                        <a:pt x="710" y="18134"/>
                      </a:cubicBezTo>
                      <a:cubicBezTo>
                        <a:pt x="710" y="18594"/>
                        <a:pt x="1229" y="18681"/>
                        <a:pt x="1554" y="18270"/>
                      </a:cubicBezTo>
                      <a:cubicBezTo>
                        <a:pt x="1746" y="18027"/>
                        <a:pt x="1845" y="18020"/>
                        <a:pt x="2374" y="18236"/>
                      </a:cubicBezTo>
                      <a:cubicBezTo>
                        <a:pt x="2705" y="18371"/>
                        <a:pt x="3402" y="18493"/>
                        <a:pt x="3945" y="18509"/>
                      </a:cubicBezTo>
                      <a:cubicBezTo>
                        <a:pt x="5379" y="18552"/>
                        <a:pt x="5563" y="18662"/>
                        <a:pt x="5563" y="19407"/>
                      </a:cubicBezTo>
                      <a:cubicBezTo>
                        <a:pt x="5563" y="19939"/>
                        <a:pt x="5696" y="20060"/>
                        <a:pt x="6149" y="20021"/>
                      </a:cubicBezTo>
                      <a:cubicBezTo>
                        <a:pt x="7008" y="19947"/>
                        <a:pt x="7161" y="20403"/>
                        <a:pt x="6313" y="20510"/>
                      </a:cubicBezTo>
                      <a:cubicBezTo>
                        <a:pt x="5910" y="20561"/>
                        <a:pt x="5563" y="20720"/>
                        <a:pt x="5563" y="20863"/>
                      </a:cubicBezTo>
                      <a:cubicBezTo>
                        <a:pt x="5563" y="21084"/>
                        <a:pt x="5669" y="21080"/>
                        <a:pt x="6242" y="20828"/>
                      </a:cubicBezTo>
                      <a:cubicBezTo>
                        <a:pt x="6960" y="20514"/>
                        <a:pt x="7649" y="20598"/>
                        <a:pt x="7649" y="20999"/>
                      </a:cubicBezTo>
                      <a:cubicBezTo>
                        <a:pt x="7649" y="21295"/>
                        <a:pt x="7827" y="21299"/>
                        <a:pt x="8704" y="21033"/>
                      </a:cubicBezTo>
                      <a:cubicBezTo>
                        <a:pt x="9242" y="20870"/>
                        <a:pt x="9470" y="20870"/>
                        <a:pt x="9806" y="21033"/>
                      </a:cubicBezTo>
                      <a:cubicBezTo>
                        <a:pt x="10080" y="21166"/>
                        <a:pt x="11049" y="21237"/>
                        <a:pt x="12009" y="21238"/>
                      </a:cubicBezTo>
                      <a:cubicBezTo>
                        <a:pt x="12969" y="21239"/>
                        <a:pt x="13916" y="21165"/>
                        <a:pt x="14189" y="21033"/>
                      </a:cubicBezTo>
                      <a:cubicBezTo>
                        <a:pt x="14514" y="20876"/>
                        <a:pt x="14709" y="20876"/>
                        <a:pt x="15033" y="21033"/>
                      </a:cubicBezTo>
                      <a:cubicBezTo>
                        <a:pt x="15812" y="21411"/>
                        <a:pt x="15963" y="21238"/>
                        <a:pt x="16065" y="19930"/>
                      </a:cubicBezTo>
                      <a:lnTo>
                        <a:pt x="16182" y="18623"/>
                      </a:lnTo>
                      <a:lnTo>
                        <a:pt x="17448" y="18577"/>
                      </a:lnTo>
                      <a:cubicBezTo>
                        <a:pt x="18388" y="18539"/>
                        <a:pt x="18761" y="18428"/>
                        <a:pt x="18901" y="18168"/>
                      </a:cubicBezTo>
                      <a:cubicBezTo>
                        <a:pt x="19034" y="17922"/>
                        <a:pt x="19258" y="17852"/>
                        <a:pt x="19675" y="17929"/>
                      </a:cubicBezTo>
                      <a:cubicBezTo>
                        <a:pt x="20169" y="18021"/>
                        <a:pt x="20203" y="18006"/>
                        <a:pt x="19839" y="17793"/>
                      </a:cubicBezTo>
                      <a:cubicBezTo>
                        <a:pt x="19340" y="17502"/>
                        <a:pt x="19627" y="16942"/>
                        <a:pt x="20190" y="17111"/>
                      </a:cubicBezTo>
                      <a:cubicBezTo>
                        <a:pt x="21038" y="17365"/>
                        <a:pt x="21539" y="16605"/>
                        <a:pt x="21550" y="15042"/>
                      </a:cubicBezTo>
                      <a:cubicBezTo>
                        <a:pt x="21559" y="13795"/>
                        <a:pt x="21458" y="13484"/>
                        <a:pt x="21058" y="13484"/>
                      </a:cubicBezTo>
                      <a:cubicBezTo>
                        <a:pt x="20731" y="13484"/>
                        <a:pt x="20519" y="13707"/>
                        <a:pt x="20448" y="14121"/>
                      </a:cubicBezTo>
                      <a:cubicBezTo>
                        <a:pt x="20320" y="14875"/>
                        <a:pt x="19698" y="14962"/>
                        <a:pt x="19558" y="14246"/>
                      </a:cubicBezTo>
                      <a:cubicBezTo>
                        <a:pt x="19503" y="13968"/>
                        <a:pt x="19261" y="13569"/>
                        <a:pt x="19042" y="13359"/>
                      </a:cubicBezTo>
                      <a:cubicBezTo>
                        <a:pt x="18741" y="13069"/>
                        <a:pt x="18755" y="12930"/>
                        <a:pt x="19065" y="12779"/>
                      </a:cubicBezTo>
                      <a:cubicBezTo>
                        <a:pt x="19291" y="12670"/>
                        <a:pt x="19464" y="12295"/>
                        <a:pt x="19464" y="11949"/>
                      </a:cubicBezTo>
                      <a:cubicBezTo>
                        <a:pt x="19464" y="11174"/>
                        <a:pt x="20050" y="10399"/>
                        <a:pt x="20519" y="10539"/>
                      </a:cubicBezTo>
                      <a:cubicBezTo>
                        <a:pt x="20710" y="10597"/>
                        <a:pt x="20870" y="10902"/>
                        <a:pt x="20870" y="11221"/>
                      </a:cubicBezTo>
                      <a:cubicBezTo>
                        <a:pt x="20870" y="11540"/>
                        <a:pt x="21031" y="11801"/>
                        <a:pt x="21222" y="11801"/>
                      </a:cubicBezTo>
                      <a:cubicBezTo>
                        <a:pt x="21475" y="11801"/>
                        <a:pt x="21570" y="11126"/>
                        <a:pt x="21550" y="10380"/>
                      </a:cubicBezTo>
                      <a:cubicBezTo>
                        <a:pt x="21530" y="9635"/>
                        <a:pt x="21388" y="8812"/>
                        <a:pt x="21128" y="8538"/>
                      </a:cubicBezTo>
                      <a:cubicBezTo>
                        <a:pt x="20723" y="8113"/>
                        <a:pt x="20544" y="8092"/>
                        <a:pt x="18667" y="8118"/>
                      </a:cubicBezTo>
                      <a:cubicBezTo>
                        <a:pt x="17558" y="8133"/>
                        <a:pt x="16514" y="8063"/>
                        <a:pt x="16323" y="7970"/>
                      </a:cubicBezTo>
                      <a:cubicBezTo>
                        <a:pt x="16120" y="7872"/>
                        <a:pt x="15957" y="6636"/>
                        <a:pt x="15947" y="5014"/>
                      </a:cubicBezTo>
                      <a:cubicBezTo>
                        <a:pt x="15932" y="2532"/>
                        <a:pt x="15873" y="2233"/>
                        <a:pt x="15361" y="2251"/>
                      </a:cubicBezTo>
                      <a:cubicBezTo>
                        <a:pt x="14891" y="2268"/>
                        <a:pt x="14772" y="2078"/>
                        <a:pt x="14705" y="1194"/>
                      </a:cubicBezTo>
                      <a:cubicBezTo>
                        <a:pt x="14613" y="-23"/>
                        <a:pt x="14459" y="-189"/>
                        <a:pt x="13814" y="239"/>
                      </a:cubicBezTo>
                      <a:cubicBezTo>
                        <a:pt x="13406" y="510"/>
                        <a:pt x="13317" y="517"/>
                        <a:pt x="12900" y="273"/>
                      </a:cubicBezTo>
                      <a:cubicBezTo>
                        <a:pt x="12514" y="47"/>
                        <a:pt x="11504" y="0"/>
                        <a:pt x="6547" y="0"/>
                      </a:cubicBezTo>
                      <a:close/>
                      <a:moveTo>
                        <a:pt x="77" y="15189"/>
                      </a:moveTo>
                      <a:cubicBezTo>
                        <a:pt x="26" y="15200"/>
                        <a:pt x="35" y="15289"/>
                        <a:pt x="30" y="15462"/>
                      </a:cubicBezTo>
                      <a:cubicBezTo>
                        <a:pt x="22" y="15756"/>
                        <a:pt x="202" y="15849"/>
                        <a:pt x="874" y="15849"/>
                      </a:cubicBezTo>
                      <a:cubicBezTo>
                        <a:pt x="1444" y="15849"/>
                        <a:pt x="1742" y="15755"/>
                        <a:pt x="1742" y="15576"/>
                      </a:cubicBezTo>
                      <a:cubicBezTo>
                        <a:pt x="1742" y="15359"/>
                        <a:pt x="1641" y="15339"/>
                        <a:pt x="1249" y="15496"/>
                      </a:cubicBezTo>
                      <a:cubicBezTo>
                        <a:pt x="860" y="15653"/>
                        <a:pt x="694" y="15634"/>
                        <a:pt x="405" y="15394"/>
                      </a:cubicBezTo>
                      <a:cubicBezTo>
                        <a:pt x="239" y="15255"/>
                        <a:pt x="128" y="15179"/>
                        <a:pt x="77" y="15189"/>
                      </a:cubicBezTo>
                      <a:close/>
                    </a:path>
                  </a:pathLst>
                </a:custGeom>
                <a:ln w="12700" cap="flat">
                  <a:noFill/>
                  <a:miter lim="400000"/>
                </a:ln>
                <a:effectLst/>
              </p:spPr>
            </p:pic>
            <p:pic>
              <p:nvPicPr>
                <p:cNvPr id="148" name="ant_egg.jpg"/>
                <p:cNvPicPr>
                  <a:picLocks noChangeAspect="1"/>
                </p:cNvPicPr>
                <p:nvPr/>
              </p:nvPicPr>
              <p:blipFill>
                <a:blip r:embed="rId6">
                  <a:extLst/>
                </a:blip>
                <a:srcRect l="17861" t="19760" r="16862" b="4793"/>
                <a:stretch>
                  <a:fillRect/>
                </a:stretch>
              </p:blipFill>
              <p:spPr>
                <a:xfrm rot="6540000">
                  <a:off x="583264" y="143157"/>
                  <a:ext cx="364884" cy="741364"/>
                </a:xfrm>
                <a:custGeom>
                  <a:avLst/>
                  <a:gdLst/>
                  <a:ahLst/>
                  <a:cxnLst>
                    <a:cxn ang="0">
                      <a:pos x="wd2" y="hd2"/>
                    </a:cxn>
                    <a:cxn ang="5400000">
                      <a:pos x="wd2" y="hd2"/>
                    </a:cxn>
                    <a:cxn ang="10800000">
                      <a:pos x="wd2" y="hd2"/>
                    </a:cxn>
                    <a:cxn ang="16200000">
                      <a:pos x="wd2" y="hd2"/>
                    </a:cxn>
                  </a:cxnLst>
                  <a:rect l="0" t="0" r="r" b="b"/>
                  <a:pathLst>
                    <a:path w="21552" h="21238" extrusionOk="0">
                      <a:moveTo>
                        <a:pt x="6547" y="0"/>
                      </a:moveTo>
                      <a:cubicBezTo>
                        <a:pt x="2684" y="0"/>
                        <a:pt x="732" y="59"/>
                        <a:pt x="874" y="171"/>
                      </a:cubicBezTo>
                      <a:cubicBezTo>
                        <a:pt x="993" y="264"/>
                        <a:pt x="845" y="388"/>
                        <a:pt x="546" y="443"/>
                      </a:cubicBezTo>
                      <a:cubicBezTo>
                        <a:pt x="231" y="502"/>
                        <a:pt x="44" y="794"/>
                        <a:pt x="7" y="1091"/>
                      </a:cubicBezTo>
                      <a:cubicBezTo>
                        <a:pt x="-30" y="1389"/>
                        <a:pt x="86" y="1685"/>
                        <a:pt x="382" y="1774"/>
                      </a:cubicBezTo>
                      <a:cubicBezTo>
                        <a:pt x="654" y="1855"/>
                        <a:pt x="654" y="1949"/>
                        <a:pt x="382" y="2081"/>
                      </a:cubicBezTo>
                      <a:cubicBezTo>
                        <a:pt x="124" y="2206"/>
                        <a:pt x="23" y="4108"/>
                        <a:pt x="30" y="8084"/>
                      </a:cubicBezTo>
                      <a:lnTo>
                        <a:pt x="30" y="13905"/>
                      </a:lnTo>
                      <a:lnTo>
                        <a:pt x="898" y="14212"/>
                      </a:lnTo>
                      <a:lnTo>
                        <a:pt x="1742" y="14507"/>
                      </a:lnTo>
                      <a:lnTo>
                        <a:pt x="1742" y="13927"/>
                      </a:lnTo>
                      <a:cubicBezTo>
                        <a:pt x="1742" y="13333"/>
                        <a:pt x="2211" y="13001"/>
                        <a:pt x="2609" y="13313"/>
                      </a:cubicBezTo>
                      <a:cubicBezTo>
                        <a:pt x="2977" y="13602"/>
                        <a:pt x="2902" y="15838"/>
                        <a:pt x="2515" y="16065"/>
                      </a:cubicBezTo>
                      <a:cubicBezTo>
                        <a:pt x="2314" y="16182"/>
                        <a:pt x="2084" y="16616"/>
                        <a:pt x="2023" y="17031"/>
                      </a:cubicBezTo>
                      <a:cubicBezTo>
                        <a:pt x="1935" y="17629"/>
                        <a:pt x="1801" y="17777"/>
                        <a:pt x="1320" y="17759"/>
                      </a:cubicBezTo>
                      <a:cubicBezTo>
                        <a:pt x="897" y="17743"/>
                        <a:pt x="710" y="17854"/>
                        <a:pt x="710" y="18134"/>
                      </a:cubicBezTo>
                      <a:cubicBezTo>
                        <a:pt x="710" y="18594"/>
                        <a:pt x="1229" y="18681"/>
                        <a:pt x="1554" y="18270"/>
                      </a:cubicBezTo>
                      <a:cubicBezTo>
                        <a:pt x="1746" y="18027"/>
                        <a:pt x="1845" y="18020"/>
                        <a:pt x="2374" y="18236"/>
                      </a:cubicBezTo>
                      <a:cubicBezTo>
                        <a:pt x="2705" y="18371"/>
                        <a:pt x="3402" y="18493"/>
                        <a:pt x="3945" y="18509"/>
                      </a:cubicBezTo>
                      <a:cubicBezTo>
                        <a:pt x="5379" y="18552"/>
                        <a:pt x="5563" y="18662"/>
                        <a:pt x="5563" y="19407"/>
                      </a:cubicBezTo>
                      <a:cubicBezTo>
                        <a:pt x="5563" y="19939"/>
                        <a:pt x="5696" y="20060"/>
                        <a:pt x="6149" y="20021"/>
                      </a:cubicBezTo>
                      <a:cubicBezTo>
                        <a:pt x="7008" y="19947"/>
                        <a:pt x="7161" y="20403"/>
                        <a:pt x="6313" y="20510"/>
                      </a:cubicBezTo>
                      <a:cubicBezTo>
                        <a:pt x="5910" y="20561"/>
                        <a:pt x="5563" y="20720"/>
                        <a:pt x="5563" y="20863"/>
                      </a:cubicBezTo>
                      <a:cubicBezTo>
                        <a:pt x="5563" y="21084"/>
                        <a:pt x="5669" y="21080"/>
                        <a:pt x="6242" y="20828"/>
                      </a:cubicBezTo>
                      <a:cubicBezTo>
                        <a:pt x="6960" y="20514"/>
                        <a:pt x="7649" y="20598"/>
                        <a:pt x="7649" y="20999"/>
                      </a:cubicBezTo>
                      <a:cubicBezTo>
                        <a:pt x="7649" y="21295"/>
                        <a:pt x="7827" y="21299"/>
                        <a:pt x="8704" y="21033"/>
                      </a:cubicBezTo>
                      <a:cubicBezTo>
                        <a:pt x="9242" y="20870"/>
                        <a:pt x="9470" y="20870"/>
                        <a:pt x="9806" y="21033"/>
                      </a:cubicBezTo>
                      <a:cubicBezTo>
                        <a:pt x="10080" y="21166"/>
                        <a:pt x="11049" y="21237"/>
                        <a:pt x="12009" y="21238"/>
                      </a:cubicBezTo>
                      <a:cubicBezTo>
                        <a:pt x="12969" y="21239"/>
                        <a:pt x="13916" y="21165"/>
                        <a:pt x="14189" y="21033"/>
                      </a:cubicBezTo>
                      <a:cubicBezTo>
                        <a:pt x="14514" y="20876"/>
                        <a:pt x="14709" y="20876"/>
                        <a:pt x="15033" y="21033"/>
                      </a:cubicBezTo>
                      <a:cubicBezTo>
                        <a:pt x="15812" y="21411"/>
                        <a:pt x="15963" y="21238"/>
                        <a:pt x="16065" y="19930"/>
                      </a:cubicBezTo>
                      <a:lnTo>
                        <a:pt x="16182" y="18623"/>
                      </a:lnTo>
                      <a:lnTo>
                        <a:pt x="17448" y="18577"/>
                      </a:lnTo>
                      <a:cubicBezTo>
                        <a:pt x="18388" y="18539"/>
                        <a:pt x="18761" y="18428"/>
                        <a:pt x="18901" y="18168"/>
                      </a:cubicBezTo>
                      <a:cubicBezTo>
                        <a:pt x="19034" y="17922"/>
                        <a:pt x="19258" y="17852"/>
                        <a:pt x="19675" y="17929"/>
                      </a:cubicBezTo>
                      <a:cubicBezTo>
                        <a:pt x="20169" y="18021"/>
                        <a:pt x="20203" y="18006"/>
                        <a:pt x="19839" y="17793"/>
                      </a:cubicBezTo>
                      <a:cubicBezTo>
                        <a:pt x="19340" y="17502"/>
                        <a:pt x="19627" y="16942"/>
                        <a:pt x="20190" y="17111"/>
                      </a:cubicBezTo>
                      <a:cubicBezTo>
                        <a:pt x="21038" y="17365"/>
                        <a:pt x="21539" y="16605"/>
                        <a:pt x="21550" y="15042"/>
                      </a:cubicBezTo>
                      <a:cubicBezTo>
                        <a:pt x="21559" y="13795"/>
                        <a:pt x="21458" y="13484"/>
                        <a:pt x="21058" y="13484"/>
                      </a:cubicBezTo>
                      <a:cubicBezTo>
                        <a:pt x="20731" y="13484"/>
                        <a:pt x="20519" y="13707"/>
                        <a:pt x="20448" y="14121"/>
                      </a:cubicBezTo>
                      <a:cubicBezTo>
                        <a:pt x="20320" y="14875"/>
                        <a:pt x="19698" y="14962"/>
                        <a:pt x="19558" y="14246"/>
                      </a:cubicBezTo>
                      <a:cubicBezTo>
                        <a:pt x="19503" y="13968"/>
                        <a:pt x="19261" y="13569"/>
                        <a:pt x="19042" y="13359"/>
                      </a:cubicBezTo>
                      <a:cubicBezTo>
                        <a:pt x="18741" y="13069"/>
                        <a:pt x="18755" y="12930"/>
                        <a:pt x="19065" y="12779"/>
                      </a:cubicBezTo>
                      <a:cubicBezTo>
                        <a:pt x="19291" y="12670"/>
                        <a:pt x="19464" y="12295"/>
                        <a:pt x="19464" y="11949"/>
                      </a:cubicBezTo>
                      <a:cubicBezTo>
                        <a:pt x="19464" y="11174"/>
                        <a:pt x="20050" y="10399"/>
                        <a:pt x="20519" y="10539"/>
                      </a:cubicBezTo>
                      <a:cubicBezTo>
                        <a:pt x="20710" y="10597"/>
                        <a:pt x="20870" y="10902"/>
                        <a:pt x="20870" y="11221"/>
                      </a:cubicBezTo>
                      <a:cubicBezTo>
                        <a:pt x="20870" y="11540"/>
                        <a:pt x="21031" y="11801"/>
                        <a:pt x="21222" y="11801"/>
                      </a:cubicBezTo>
                      <a:cubicBezTo>
                        <a:pt x="21475" y="11801"/>
                        <a:pt x="21570" y="11126"/>
                        <a:pt x="21550" y="10380"/>
                      </a:cubicBezTo>
                      <a:cubicBezTo>
                        <a:pt x="21530" y="9635"/>
                        <a:pt x="21388" y="8812"/>
                        <a:pt x="21128" y="8538"/>
                      </a:cubicBezTo>
                      <a:cubicBezTo>
                        <a:pt x="20723" y="8113"/>
                        <a:pt x="20544" y="8092"/>
                        <a:pt x="18667" y="8118"/>
                      </a:cubicBezTo>
                      <a:cubicBezTo>
                        <a:pt x="17558" y="8133"/>
                        <a:pt x="16514" y="8063"/>
                        <a:pt x="16323" y="7970"/>
                      </a:cubicBezTo>
                      <a:cubicBezTo>
                        <a:pt x="16120" y="7872"/>
                        <a:pt x="15957" y="6636"/>
                        <a:pt x="15947" y="5014"/>
                      </a:cubicBezTo>
                      <a:cubicBezTo>
                        <a:pt x="15932" y="2532"/>
                        <a:pt x="15873" y="2233"/>
                        <a:pt x="15361" y="2251"/>
                      </a:cubicBezTo>
                      <a:cubicBezTo>
                        <a:pt x="14891" y="2268"/>
                        <a:pt x="14772" y="2078"/>
                        <a:pt x="14705" y="1194"/>
                      </a:cubicBezTo>
                      <a:cubicBezTo>
                        <a:pt x="14613" y="-23"/>
                        <a:pt x="14459" y="-189"/>
                        <a:pt x="13814" y="239"/>
                      </a:cubicBezTo>
                      <a:cubicBezTo>
                        <a:pt x="13406" y="510"/>
                        <a:pt x="13317" y="517"/>
                        <a:pt x="12900" y="273"/>
                      </a:cubicBezTo>
                      <a:cubicBezTo>
                        <a:pt x="12514" y="47"/>
                        <a:pt x="11504" y="0"/>
                        <a:pt x="6547" y="0"/>
                      </a:cubicBezTo>
                      <a:close/>
                      <a:moveTo>
                        <a:pt x="77" y="15189"/>
                      </a:moveTo>
                      <a:cubicBezTo>
                        <a:pt x="26" y="15200"/>
                        <a:pt x="35" y="15289"/>
                        <a:pt x="30" y="15462"/>
                      </a:cubicBezTo>
                      <a:cubicBezTo>
                        <a:pt x="22" y="15756"/>
                        <a:pt x="202" y="15849"/>
                        <a:pt x="874" y="15849"/>
                      </a:cubicBezTo>
                      <a:cubicBezTo>
                        <a:pt x="1444" y="15849"/>
                        <a:pt x="1742" y="15755"/>
                        <a:pt x="1742" y="15576"/>
                      </a:cubicBezTo>
                      <a:cubicBezTo>
                        <a:pt x="1742" y="15359"/>
                        <a:pt x="1641" y="15339"/>
                        <a:pt x="1249" y="15496"/>
                      </a:cubicBezTo>
                      <a:cubicBezTo>
                        <a:pt x="860" y="15653"/>
                        <a:pt x="694" y="15634"/>
                        <a:pt x="405" y="15394"/>
                      </a:cubicBezTo>
                      <a:cubicBezTo>
                        <a:pt x="239" y="15255"/>
                        <a:pt x="128" y="15179"/>
                        <a:pt x="77" y="15189"/>
                      </a:cubicBezTo>
                      <a:close/>
                    </a:path>
                  </a:pathLst>
                </a:custGeom>
                <a:ln w="12700" cap="flat">
                  <a:noFill/>
                  <a:miter lim="400000"/>
                </a:ln>
                <a:effectLst/>
              </p:spPr>
            </p:pic>
            <p:pic>
              <p:nvPicPr>
                <p:cNvPr id="149" name="ant_egg.jpg"/>
                <p:cNvPicPr>
                  <a:picLocks noChangeAspect="1"/>
                </p:cNvPicPr>
                <p:nvPr/>
              </p:nvPicPr>
              <p:blipFill>
                <a:blip r:embed="rId6">
                  <a:extLst/>
                </a:blip>
                <a:srcRect l="17861" t="19760" r="16862" b="4793"/>
                <a:stretch>
                  <a:fillRect/>
                </a:stretch>
              </p:blipFill>
              <p:spPr>
                <a:xfrm rot="5100000">
                  <a:off x="1053128" y="-156739"/>
                  <a:ext cx="364885" cy="741364"/>
                </a:xfrm>
                <a:custGeom>
                  <a:avLst/>
                  <a:gdLst/>
                  <a:ahLst/>
                  <a:cxnLst>
                    <a:cxn ang="0">
                      <a:pos x="wd2" y="hd2"/>
                    </a:cxn>
                    <a:cxn ang="5400000">
                      <a:pos x="wd2" y="hd2"/>
                    </a:cxn>
                    <a:cxn ang="10800000">
                      <a:pos x="wd2" y="hd2"/>
                    </a:cxn>
                    <a:cxn ang="16200000">
                      <a:pos x="wd2" y="hd2"/>
                    </a:cxn>
                  </a:cxnLst>
                  <a:rect l="0" t="0" r="r" b="b"/>
                  <a:pathLst>
                    <a:path w="21552" h="21238" extrusionOk="0">
                      <a:moveTo>
                        <a:pt x="6547" y="0"/>
                      </a:moveTo>
                      <a:cubicBezTo>
                        <a:pt x="2684" y="0"/>
                        <a:pt x="732" y="59"/>
                        <a:pt x="874" y="171"/>
                      </a:cubicBezTo>
                      <a:cubicBezTo>
                        <a:pt x="993" y="264"/>
                        <a:pt x="845" y="388"/>
                        <a:pt x="546" y="443"/>
                      </a:cubicBezTo>
                      <a:cubicBezTo>
                        <a:pt x="231" y="502"/>
                        <a:pt x="44" y="794"/>
                        <a:pt x="7" y="1091"/>
                      </a:cubicBezTo>
                      <a:cubicBezTo>
                        <a:pt x="-30" y="1389"/>
                        <a:pt x="86" y="1685"/>
                        <a:pt x="382" y="1774"/>
                      </a:cubicBezTo>
                      <a:cubicBezTo>
                        <a:pt x="654" y="1855"/>
                        <a:pt x="654" y="1949"/>
                        <a:pt x="382" y="2081"/>
                      </a:cubicBezTo>
                      <a:cubicBezTo>
                        <a:pt x="124" y="2206"/>
                        <a:pt x="23" y="4108"/>
                        <a:pt x="30" y="8084"/>
                      </a:cubicBezTo>
                      <a:lnTo>
                        <a:pt x="30" y="13905"/>
                      </a:lnTo>
                      <a:lnTo>
                        <a:pt x="898" y="14212"/>
                      </a:lnTo>
                      <a:lnTo>
                        <a:pt x="1742" y="14507"/>
                      </a:lnTo>
                      <a:lnTo>
                        <a:pt x="1742" y="13927"/>
                      </a:lnTo>
                      <a:cubicBezTo>
                        <a:pt x="1742" y="13333"/>
                        <a:pt x="2211" y="13001"/>
                        <a:pt x="2609" y="13313"/>
                      </a:cubicBezTo>
                      <a:cubicBezTo>
                        <a:pt x="2977" y="13602"/>
                        <a:pt x="2902" y="15838"/>
                        <a:pt x="2515" y="16065"/>
                      </a:cubicBezTo>
                      <a:cubicBezTo>
                        <a:pt x="2314" y="16182"/>
                        <a:pt x="2084" y="16616"/>
                        <a:pt x="2023" y="17031"/>
                      </a:cubicBezTo>
                      <a:cubicBezTo>
                        <a:pt x="1935" y="17629"/>
                        <a:pt x="1801" y="17777"/>
                        <a:pt x="1320" y="17759"/>
                      </a:cubicBezTo>
                      <a:cubicBezTo>
                        <a:pt x="897" y="17743"/>
                        <a:pt x="710" y="17854"/>
                        <a:pt x="710" y="18134"/>
                      </a:cubicBezTo>
                      <a:cubicBezTo>
                        <a:pt x="710" y="18594"/>
                        <a:pt x="1229" y="18681"/>
                        <a:pt x="1554" y="18270"/>
                      </a:cubicBezTo>
                      <a:cubicBezTo>
                        <a:pt x="1746" y="18027"/>
                        <a:pt x="1845" y="18020"/>
                        <a:pt x="2374" y="18236"/>
                      </a:cubicBezTo>
                      <a:cubicBezTo>
                        <a:pt x="2705" y="18371"/>
                        <a:pt x="3402" y="18493"/>
                        <a:pt x="3945" y="18509"/>
                      </a:cubicBezTo>
                      <a:cubicBezTo>
                        <a:pt x="5379" y="18552"/>
                        <a:pt x="5563" y="18662"/>
                        <a:pt x="5563" y="19407"/>
                      </a:cubicBezTo>
                      <a:cubicBezTo>
                        <a:pt x="5563" y="19939"/>
                        <a:pt x="5696" y="20060"/>
                        <a:pt x="6149" y="20021"/>
                      </a:cubicBezTo>
                      <a:cubicBezTo>
                        <a:pt x="7008" y="19947"/>
                        <a:pt x="7161" y="20403"/>
                        <a:pt x="6313" y="20510"/>
                      </a:cubicBezTo>
                      <a:cubicBezTo>
                        <a:pt x="5910" y="20561"/>
                        <a:pt x="5563" y="20720"/>
                        <a:pt x="5563" y="20863"/>
                      </a:cubicBezTo>
                      <a:cubicBezTo>
                        <a:pt x="5563" y="21084"/>
                        <a:pt x="5669" y="21080"/>
                        <a:pt x="6242" y="20828"/>
                      </a:cubicBezTo>
                      <a:cubicBezTo>
                        <a:pt x="6960" y="20514"/>
                        <a:pt x="7649" y="20598"/>
                        <a:pt x="7649" y="20999"/>
                      </a:cubicBezTo>
                      <a:cubicBezTo>
                        <a:pt x="7649" y="21295"/>
                        <a:pt x="7827" y="21299"/>
                        <a:pt x="8704" y="21033"/>
                      </a:cubicBezTo>
                      <a:cubicBezTo>
                        <a:pt x="9242" y="20870"/>
                        <a:pt x="9470" y="20870"/>
                        <a:pt x="9806" y="21033"/>
                      </a:cubicBezTo>
                      <a:cubicBezTo>
                        <a:pt x="10080" y="21166"/>
                        <a:pt x="11049" y="21237"/>
                        <a:pt x="12009" y="21238"/>
                      </a:cubicBezTo>
                      <a:cubicBezTo>
                        <a:pt x="12969" y="21239"/>
                        <a:pt x="13916" y="21165"/>
                        <a:pt x="14189" y="21033"/>
                      </a:cubicBezTo>
                      <a:cubicBezTo>
                        <a:pt x="14514" y="20876"/>
                        <a:pt x="14709" y="20876"/>
                        <a:pt x="15033" y="21033"/>
                      </a:cubicBezTo>
                      <a:cubicBezTo>
                        <a:pt x="15812" y="21411"/>
                        <a:pt x="15963" y="21238"/>
                        <a:pt x="16065" y="19930"/>
                      </a:cubicBezTo>
                      <a:lnTo>
                        <a:pt x="16182" y="18623"/>
                      </a:lnTo>
                      <a:lnTo>
                        <a:pt x="17448" y="18577"/>
                      </a:lnTo>
                      <a:cubicBezTo>
                        <a:pt x="18388" y="18539"/>
                        <a:pt x="18761" y="18428"/>
                        <a:pt x="18901" y="18168"/>
                      </a:cubicBezTo>
                      <a:cubicBezTo>
                        <a:pt x="19034" y="17922"/>
                        <a:pt x="19258" y="17852"/>
                        <a:pt x="19675" y="17929"/>
                      </a:cubicBezTo>
                      <a:cubicBezTo>
                        <a:pt x="20169" y="18021"/>
                        <a:pt x="20203" y="18006"/>
                        <a:pt x="19839" y="17793"/>
                      </a:cubicBezTo>
                      <a:cubicBezTo>
                        <a:pt x="19340" y="17502"/>
                        <a:pt x="19627" y="16942"/>
                        <a:pt x="20190" y="17111"/>
                      </a:cubicBezTo>
                      <a:cubicBezTo>
                        <a:pt x="21038" y="17365"/>
                        <a:pt x="21539" y="16605"/>
                        <a:pt x="21550" y="15042"/>
                      </a:cubicBezTo>
                      <a:cubicBezTo>
                        <a:pt x="21559" y="13795"/>
                        <a:pt x="21458" y="13484"/>
                        <a:pt x="21058" y="13484"/>
                      </a:cubicBezTo>
                      <a:cubicBezTo>
                        <a:pt x="20731" y="13484"/>
                        <a:pt x="20519" y="13707"/>
                        <a:pt x="20448" y="14121"/>
                      </a:cubicBezTo>
                      <a:cubicBezTo>
                        <a:pt x="20320" y="14875"/>
                        <a:pt x="19698" y="14962"/>
                        <a:pt x="19558" y="14246"/>
                      </a:cubicBezTo>
                      <a:cubicBezTo>
                        <a:pt x="19503" y="13968"/>
                        <a:pt x="19261" y="13569"/>
                        <a:pt x="19042" y="13359"/>
                      </a:cubicBezTo>
                      <a:cubicBezTo>
                        <a:pt x="18741" y="13069"/>
                        <a:pt x="18755" y="12930"/>
                        <a:pt x="19065" y="12779"/>
                      </a:cubicBezTo>
                      <a:cubicBezTo>
                        <a:pt x="19291" y="12670"/>
                        <a:pt x="19464" y="12295"/>
                        <a:pt x="19464" y="11949"/>
                      </a:cubicBezTo>
                      <a:cubicBezTo>
                        <a:pt x="19464" y="11174"/>
                        <a:pt x="20050" y="10399"/>
                        <a:pt x="20519" y="10539"/>
                      </a:cubicBezTo>
                      <a:cubicBezTo>
                        <a:pt x="20710" y="10597"/>
                        <a:pt x="20870" y="10902"/>
                        <a:pt x="20870" y="11221"/>
                      </a:cubicBezTo>
                      <a:cubicBezTo>
                        <a:pt x="20870" y="11540"/>
                        <a:pt x="21031" y="11801"/>
                        <a:pt x="21222" y="11801"/>
                      </a:cubicBezTo>
                      <a:cubicBezTo>
                        <a:pt x="21475" y="11801"/>
                        <a:pt x="21570" y="11126"/>
                        <a:pt x="21550" y="10380"/>
                      </a:cubicBezTo>
                      <a:cubicBezTo>
                        <a:pt x="21530" y="9635"/>
                        <a:pt x="21388" y="8812"/>
                        <a:pt x="21128" y="8538"/>
                      </a:cubicBezTo>
                      <a:cubicBezTo>
                        <a:pt x="20723" y="8113"/>
                        <a:pt x="20544" y="8092"/>
                        <a:pt x="18667" y="8118"/>
                      </a:cubicBezTo>
                      <a:cubicBezTo>
                        <a:pt x="17558" y="8133"/>
                        <a:pt x="16514" y="8063"/>
                        <a:pt x="16323" y="7970"/>
                      </a:cubicBezTo>
                      <a:cubicBezTo>
                        <a:pt x="16120" y="7872"/>
                        <a:pt x="15957" y="6636"/>
                        <a:pt x="15947" y="5014"/>
                      </a:cubicBezTo>
                      <a:cubicBezTo>
                        <a:pt x="15932" y="2532"/>
                        <a:pt x="15873" y="2233"/>
                        <a:pt x="15361" y="2251"/>
                      </a:cubicBezTo>
                      <a:cubicBezTo>
                        <a:pt x="14891" y="2268"/>
                        <a:pt x="14772" y="2078"/>
                        <a:pt x="14705" y="1194"/>
                      </a:cubicBezTo>
                      <a:cubicBezTo>
                        <a:pt x="14613" y="-23"/>
                        <a:pt x="14459" y="-189"/>
                        <a:pt x="13814" y="239"/>
                      </a:cubicBezTo>
                      <a:cubicBezTo>
                        <a:pt x="13406" y="510"/>
                        <a:pt x="13317" y="517"/>
                        <a:pt x="12900" y="273"/>
                      </a:cubicBezTo>
                      <a:cubicBezTo>
                        <a:pt x="12514" y="47"/>
                        <a:pt x="11504" y="0"/>
                        <a:pt x="6547" y="0"/>
                      </a:cubicBezTo>
                      <a:close/>
                      <a:moveTo>
                        <a:pt x="77" y="15189"/>
                      </a:moveTo>
                      <a:cubicBezTo>
                        <a:pt x="26" y="15200"/>
                        <a:pt x="35" y="15289"/>
                        <a:pt x="30" y="15462"/>
                      </a:cubicBezTo>
                      <a:cubicBezTo>
                        <a:pt x="22" y="15756"/>
                        <a:pt x="202" y="15849"/>
                        <a:pt x="874" y="15849"/>
                      </a:cubicBezTo>
                      <a:cubicBezTo>
                        <a:pt x="1444" y="15849"/>
                        <a:pt x="1742" y="15755"/>
                        <a:pt x="1742" y="15576"/>
                      </a:cubicBezTo>
                      <a:cubicBezTo>
                        <a:pt x="1742" y="15359"/>
                        <a:pt x="1641" y="15339"/>
                        <a:pt x="1249" y="15496"/>
                      </a:cubicBezTo>
                      <a:cubicBezTo>
                        <a:pt x="860" y="15653"/>
                        <a:pt x="694" y="15634"/>
                        <a:pt x="405" y="15394"/>
                      </a:cubicBezTo>
                      <a:cubicBezTo>
                        <a:pt x="239" y="15255"/>
                        <a:pt x="128" y="15179"/>
                        <a:pt x="77" y="15189"/>
                      </a:cubicBezTo>
                      <a:close/>
                    </a:path>
                  </a:pathLst>
                </a:custGeom>
                <a:ln w="12700" cap="flat">
                  <a:noFill/>
                  <a:miter lim="400000"/>
                </a:ln>
                <a:effectLst/>
              </p:spPr>
            </p:pic>
          </p:grpSp>
          <p:sp>
            <p:nvSpPr>
              <p:cNvPr id="151" name="Shape 151"/>
              <p:cNvSpPr/>
              <p:nvPr/>
            </p:nvSpPr>
            <p:spPr>
              <a:xfrm>
                <a:off x="485534" y="1239557"/>
                <a:ext cx="779704" cy="457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2300"/>
                </a:lvl1pPr>
              </a:lstStyle>
              <a:p>
                <a:r>
                  <a:t>eggs</a:t>
                </a:r>
              </a:p>
            </p:txBody>
          </p:sp>
        </p:grpSp>
      </p:grpSp>
      <p:grpSp>
        <p:nvGrpSpPr>
          <p:cNvPr id="158" name="Group 158"/>
          <p:cNvGrpSpPr/>
          <p:nvPr/>
        </p:nvGrpSpPr>
        <p:grpSpPr>
          <a:xfrm>
            <a:off x="4630426" y="3795583"/>
            <a:ext cx="3267515" cy="2092093"/>
            <a:chOff x="0" y="85"/>
            <a:chExt cx="3267514" cy="2092092"/>
          </a:xfrm>
        </p:grpSpPr>
        <p:sp>
          <p:nvSpPr>
            <p:cNvPr id="154" name="Shape 154"/>
            <p:cNvSpPr/>
            <p:nvPr/>
          </p:nvSpPr>
          <p:spPr>
            <a:xfrm flipV="1">
              <a:off x="-1" y="985630"/>
              <a:ext cx="804536" cy="28096"/>
            </a:xfrm>
            <a:prstGeom prst="line">
              <a:avLst/>
            </a:prstGeom>
            <a:noFill/>
            <a:ln w="63500" cap="flat">
              <a:solidFill>
                <a:srgbClr val="000000"/>
              </a:solidFill>
              <a:prstDash val="solid"/>
              <a:miter lim="400000"/>
              <a:tailEnd type="triangle" w="med" len="med"/>
            </a:ln>
            <a:effectLst/>
          </p:spPr>
          <p:txBody>
            <a:bodyPr wrap="square" lIns="50800" tIns="50800" rIns="50800" bIns="50800" numCol="1" anchor="ctr">
              <a:noAutofit/>
            </a:bodyPr>
            <a:lstStyle/>
            <a:p>
              <a:pPr>
                <a:defRPr sz="2400"/>
              </a:pPr>
              <a:endParaRPr/>
            </a:p>
          </p:txBody>
        </p:sp>
        <p:grpSp>
          <p:nvGrpSpPr>
            <p:cNvPr id="157" name="Group 157"/>
            <p:cNvGrpSpPr/>
            <p:nvPr/>
          </p:nvGrpSpPr>
          <p:grpSpPr>
            <a:xfrm>
              <a:off x="756893" y="85"/>
              <a:ext cx="2510622" cy="2092093"/>
              <a:chOff x="-182" y="85"/>
              <a:chExt cx="2510620" cy="2092092"/>
            </a:xfrm>
          </p:grpSpPr>
          <p:pic>
            <p:nvPicPr>
              <p:cNvPr id="155" name="pupa_cutout_sm.jpg"/>
              <p:cNvPicPr>
                <a:picLocks noChangeAspect="1"/>
              </p:cNvPicPr>
              <p:nvPr/>
            </p:nvPicPr>
            <p:blipFill>
              <a:blip r:embed="rId7">
                <a:extLst/>
              </a:blip>
              <a:srcRect l="6939" t="4448" r="2956" b="3119"/>
              <a:stretch>
                <a:fillRect/>
              </a:stretch>
            </p:blipFill>
            <p:spPr>
              <a:xfrm rot="1200000">
                <a:off x="182296" y="323431"/>
                <a:ext cx="2145665" cy="1445401"/>
              </a:xfrm>
              <a:custGeom>
                <a:avLst/>
                <a:gdLst/>
                <a:ahLst/>
                <a:cxnLst>
                  <a:cxn ang="0">
                    <a:pos x="wd2" y="hd2"/>
                  </a:cxn>
                  <a:cxn ang="5400000">
                    <a:pos x="wd2" y="hd2"/>
                  </a:cxn>
                  <a:cxn ang="10800000">
                    <a:pos x="wd2" y="hd2"/>
                  </a:cxn>
                  <a:cxn ang="16200000">
                    <a:pos x="wd2" y="hd2"/>
                  </a:cxn>
                </a:cxnLst>
                <a:rect l="0" t="0" r="r" b="b"/>
                <a:pathLst>
                  <a:path w="21568" h="21583" extrusionOk="0">
                    <a:moveTo>
                      <a:pt x="14116" y="4"/>
                    </a:moveTo>
                    <a:cubicBezTo>
                      <a:pt x="13986" y="-8"/>
                      <a:pt x="13976" y="5"/>
                      <a:pt x="14032" y="105"/>
                    </a:cubicBezTo>
                    <a:cubicBezTo>
                      <a:pt x="14106" y="237"/>
                      <a:pt x="14110" y="231"/>
                      <a:pt x="13697" y="413"/>
                    </a:cubicBezTo>
                    <a:cubicBezTo>
                      <a:pt x="13558" y="474"/>
                      <a:pt x="13393" y="503"/>
                      <a:pt x="13330" y="478"/>
                    </a:cubicBezTo>
                    <a:cubicBezTo>
                      <a:pt x="13255" y="449"/>
                      <a:pt x="13227" y="464"/>
                      <a:pt x="13250" y="520"/>
                    </a:cubicBezTo>
                    <a:cubicBezTo>
                      <a:pt x="13310" y="663"/>
                      <a:pt x="13167" y="730"/>
                      <a:pt x="13098" y="591"/>
                    </a:cubicBezTo>
                    <a:cubicBezTo>
                      <a:pt x="13027" y="446"/>
                      <a:pt x="12927" y="429"/>
                      <a:pt x="12811" y="537"/>
                    </a:cubicBezTo>
                    <a:cubicBezTo>
                      <a:pt x="12748" y="597"/>
                      <a:pt x="12746" y="625"/>
                      <a:pt x="12803" y="727"/>
                    </a:cubicBezTo>
                    <a:cubicBezTo>
                      <a:pt x="12861" y="831"/>
                      <a:pt x="12858" y="860"/>
                      <a:pt x="12775" y="899"/>
                    </a:cubicBezTo>
                    <a:cubicBezTo>
                      <a:pt x="12721" y="925"/>
                      <a:pt x="12618" y="981"/>
                      <a:pt x="12548" y="1023"/>
                    </a:cubicBezTo>
                    <a:cubicBezTo>
                      <a:pt x="12463" y="1074"/>
                      <a:pt x="12401" y="1073"/>
                      <a:pt x="12364" y="1017"/>
                    </a:cubicBezTo>
                    <a:cubicBezTo>
                      <a:pt x="12292" y="910"/>
                      <a:pt x="12033" y="910"/>
                      <a:pt x="11898" y="1017"/>
                    </a:cubicBezTo>
                    <a:cubicBezTo>
                      <a:pt x="11815" y="1083"/>
                      <a:pt x="11803" y="1129"/>
                      <a:pt x="11850" y="1213"/>
                    </a:cubicBezTo>
                    <a:cubicBezTo>
                      <a:pt x="11936" y="1367"/>
                      <a:pt x="11612" y="1621"/>
                      <a:pt x="11503" y="1486"/>
                    </a:cubicBezTo>
                    <a:cubicBezTo>
                      <a:pt x="11461" y="1434"/>
                      <a:pt x="11398" y="1419"/>
                      <a:pt x="11359" y="1456"/>
                    </a:cubicBezTo>
                    <a:cubicBezTo>
                      <a:pt x="11321" y="1492"/>
                      <a:pt x="11273" y="1527"/>
                      <a:pt x="11251" y="1533"/>
                    </a:cubicBezTo>
                    <a:cubicBezTo>
                      <a:pt x="11229" y="1539"/>
                      <a:pt x="11196" y="1551"/>
                      <a:pt x="11175" y="1557"/>
                    </a:cubicBezTo>
                    <a:cubicBezTo>
                      <a:pt x="11155" y="1562"/>
                      <a:pt x="11184" y="1616"/>
                      <a:pt x="11239" y="1675"/>
                    </a:cubicBezTo>
                    <a:cubicBezTo>
                      <a:pt x="11332" y="1776"/>
                      <a:pt x="11317" y="1792"/>
                      <a:pt x="11080" y="1948"/>
                    </a:cubicBezTo>
                    <a:cubicBezTo>
                      <a:pt x="10775" y="2148"/>
                      <a:pt x="10766" y="2148"/>
                      <a:pt x="10681" y="1995"/>
                    </a:cubicBezTo>
                    <a:cubicBezTo>
                      <a:pt x="10622" y="1890"/>
                      <a:pt x="10605" y="1897"/>
                      <a:pt x="10545" y="2019"/>
                    </a:cubicBezTo>
                    <a:cubicBezTo>
                      <a:pt x="10481" y="2150"/>
                      <a:pt x="10471" y="2149"/>
                      <a:pt x="10366" y="2007"/>
                    </a:cubicBezTo>
                    <a:cubicBezTo>
                      <a:pt x="10263" y="1869"/>
                      <a:pt x="10233" y="1871"/>
                      <a:pt x="10266" y="2019"/>
                    </a:cubicBezTo>
                    <a:cubicBezTo>
                      <a:pt x="10273" y="2052"/>
                      <a:pt x="10295" y="2070"/>
                      <a:pt x="10314" y="2060"/>
                    </a:cubicBezTo>
                    <a:cubicBezTo>
                      <a:pt x="10333" y="2051"/>
                      <a:pt x="10379" y="2094"/>
                      <a:pt x="10413" y="2155"/>
                    </a:cubicBezTo>
                    <a:cubicBezTo>
                      <a:pt x="10508" y="2324"/>
                      <a:pt x="10128" y="2546"/>
                      <a:pt x="9939" y="2434"/>
                    </a:cubicBezTo>
                    <a:cubicBezTo>
                      <a:pt x="9715" y="2301"/>
                      <a:pt x="9577" y="2356"/>
                      <a:pt x="9584" y="2576"/>
                    </a:cubicBezTo>
                    <a:cubicBezTo>
                      <a:pt x="9588" y="2738"/>
                      <a:pt x="9550" y="2788"/>
                      <a:pt x="9348" y="2878"/>
                    </a:cubicBezTo>
                    <a:cubicBezTo>
                      <a:pt x="9166" y="2960"/>
                      <a:pt x="9081" y="2964"/>
                      <a:pt x="8993" y="2896"/>
                    </a:cubicBezTo>
                    <a:cubicBezTo>
                      <a:pt x="8823" y="2766"/>
                      <a:pt x="8605" y="2865"/>
                      <a:pt x="8630" y="3062"/>
                    </a:cubicBezTo>
                    <a:cubicBezTo>
                      <a:pt x="8655" y="3250"/>
                      <a:pt x="8370" y="3515"/>
                      <a:pt x="8267" y="3400"/>
                    </a:cubicBezTo>
                    <a:cubicBezTo>
                      <a:pt x="8106" y="3220"/>
                      <a:pt x="7912" y="3349"/>
                      <a:pt x="7892" y="3649"/>
                    </a:cubicBezTo>
                    <a:cubicBezTo>
                      <a:pt x="7886" y="3750"/>
                      <a:pt x="7492" y="3900"/>
                      <a:pt x="7274" y="3886"/>
                    </a:cubicBezTo>
                    <a:cubicBezTo>
                      <a:pt x="7043" y="3870"/>
                      <a:pt x="6986" y="3915"/>
                      <a:pt x="7062" y="4052"/>
                    </a:cubicBezTo>
                    <a:cubicBezTo>
                      <a:pt x="7108" y="4132"/>
                      <a:pt x="7100" y="4173"/>
                      <a:pt x="7026" y="4230"/>
                    </a:cubicBezTo>
                    <a:cubicBezTo>
                      <a:pt x="6973" y="4270"/>
                      <a:pt x="6896" y="4287"/>
                      <a:pt x="6855" y="4265"/>
                    </a:cubicBezTo>
                    <a:cubicBezTo>
                      <a:pt x="6812" y="4242"/>
                      <a:pt x="6795" y="4264"/>
                      <a:pt x="6815" y="4312"/>
                    </a:cubicBezTo>
                    <a:cubicBezTo>
                      <a:pt x="6870" y="4445"/>
                      <a:pt x="6732" y="4522"/>
                      <a:pt x="6667" y="4395"/>
                    </a:cubicBezTo>
                    <a:cubicBezTo>
                      <a:pt x="6598" y="4261"/>
                      <a:pt x="6372" y="4220"/>
                      <a:pt x="6372" y="4342"/>
                    </a:cubicBezTo>
                    <a:cubicBezTo>
                      <a:pt x="6372" y="4389"/>
                      <a:pt x="6413" y="4470"/>
                      <a:pt x="6464" y="4526"/>
                    </a:cubicBezTo>
                    <a:cubicBezTo>
                      <a:pt x="6550" y="4619"/>
                      <a:pt x="6546" y="4636"/>
                      <a:pt x="6416" y="4710"/>
                    </a:cubicBezTo>
                    <a:cubicBezTo>
                      <a:pt x="6339" y="4753"/>
                      <a:pt x="6227" y="4769"/>
                      <a:pt x="6165" y="4745"/>
                    </a:cubicBezTo>
                    <a:cubicBezTo>
                      <a:pt x="6103" y="4721"/>
                      <a:pt x="6017" y="4745"/>
                      <a:pt x="5973" y="4798"/>
                    </a:cubicBezTo>
                    <a:cubicBezTo>
                      <a:pt x="5910" y="4876"/>
                      <a:pt x="5877" y="4877"/>
                      <a:pt x="5814" y="4798"/>
                    </a:cubicBezTo>
                    <a:cubicBezTo>
                      <a:pt x="5750" y="4720"/>
                      <a:pt x="5734" y="4719"/>
                      <a:pt x="5734" y="4798"/>
                    </a:cubicBezTo>
                    <a:cubicBezTo>
                      <a:pt x="5734" y="4853"/>
                      <a:pt x="5772" y="4946"/>
                      <a:pt x="5822" y="5000"/>
                    </a:cubicBezTo>
                    <a:cubicBezTo>
                      <a:pt x="5903" y="5088"/>
                      <a:pt x="5896" y="5107"/>
                      <a:pt x="5742" y="5225"/>
                    </a:cubicBezTo>
                    <a:cubicBezTo>
                      <a:pt x="5648" y="5297"/>
                      <a:pt x="5541" y="5334"/>
                      <a:pt x="5507" y="5302"/>
                    </a:cubicBezTo>
                    <a:cubicBezTo>
                      <a:pt x="5396" y="5200"/>
                      <a:pt x="4991" y="5195"/>
                      <a:pt x="5004" y="5296"/>
                    </a:cubicBezTo>
                    <a:cubicBezTo>
                      <a:pt x="5010" y="5347"/>
                      <a:pt x="4973" y="5391"/>
                      <a:pt x="4920" y="5391"/>
                    </a:cubicBezTo>
                    <a:cubicBezTo>
                      <a:pt x="4821" y="5392"/>
                      <a:pt x="4711" y="5576"/>
                      <a:pt x="4753" y="5676"/>
                    </a:cubicBezTo>
                    <a:cubicBezTo>
                      <a:pt x="4791" y="5767"/>
                      <a:pt x="4674" y="5840"/>
                      <a:pt x="4601" y="5770"/>
                    </a:cubicBezTo>
                    <a:cubicBezTo>
                      <a:pt x="4487" y="5661"/>
                      <a:pt x="4138" y="5675"/>
                      <a:pt x="4138" y="5788"/>
                    </a:cubicBezTo>
                    <a:cubicBezTo>
                      <a:pt x="4138" y="5849"/>
                      <a:pt x="4178" y="5871"/>
                      <a:pt x="4238" y="5847"/>
                    </a:cubicBezTo>
                    <a:cubicBezTo>
                      <a:pt x="4293" y="5826"/>
                      <a:pt x="4355" y="5850"/>
                      <a:pt x="4374" y="5895"/>
                    </a:cubicBezTo>
                    <a:cubicBezTo>
                      <a:pt x="4426" y="6021"/>
                      <a:pt x="4132" y="6197"/>
                      <a:pt x="3923" y="6167"/>
                    </a:cubicBezTo>
                    <a:cubicBezTo>
                      <a:pt x="3621" y="6125"/>
                      <a:pt x="3483" y="6202"/>
                      <a:pt x="3516" y="6387"/>
                    </a:cubicBezTo>
                    <a:cubicBezTo>
                      <a:pt x="3551" y="6586"/>
                      <a:pt x="3401" y="6678"/>
                      <a:pt x="3089" y="6647"/>
                    </a:cubicBezTo>
                    <a:cubicBezTo>
                      <a:pt x="2918" y="6631"/>
                      <a:pt x="2872" y="6648"/>
                      <a:pt x="2894" y="6730"/>
                    </a:cubicBezTo>
                    <a:cubicBezTo>
                      <a:pt x="2930" y="6872"/>
                      <a:pt x="2723" y="7176"/>
                      <a:pt x="2626" y="7122"/>
                    </a:cubicBezTo>
                    <a:cubicBezTo>
                      <a:pt x="2569" y="7089"/>
                      <a:pt x="2557" y="7145"/>
                      <a:pt x="2566" y="7359"/>
                    </a:cubicBezTo>
                    <a:cubicBezTo>
                      <a:pt x="2582" y="7702"/>
                      <a:pt x="2421" y="8131"/>
                      <a:pt x="2303" y="8064"/>
                    </a:cubicBezTo>
                    <a:cubicBezTo>
                      <a:pt x="2214" y="8013"/>
                      <a:pt x="2186" y="8229"/>
                      <a:pt x="2271" y="8307"/>
                    </a:cubicBezTo>
                    <a:cubicBezTo>
                      <a:pt x="2299" y="8332"/>
                      <a:pt x="2285" y="8454"/>
                      <a:pt x="2239" y="8591"/>
                    </a:cubicBezTo>
                    <a:cubicBezTo>
                      <a:pt x="2181" y="8766"/>
                      <a:pt x="2141" y="8813"/>
                      <a:pt x="2100" y="8751"/>
                    </a:cubicBezTo>
                    <a:cubicBezTo>
                      <a:pt x="2024" y="8639"/>
                      <a:pt x="1904" y="8643"/>
                      <a:pt x="1904" y="8757"/>
                    </a:cubicBezTo>
                    <a:cubicBezTo>
                      <a:pt x="1904" y="8807"/>
                      <a:pt x="1936" y="8887"/>
                      <a:pt x="1980" y="8935"/>
                    </a:cubicBezTo>
                    <a:cubicBezTo>
                      <a:pt x="2049" y="9012"/>
                      <a:pt x="2054" y="9065"/>
                      <a:pt x="1988" y="9385"/>
                    </a:cubicBezTo>
                    <a:cubicBezTo>
                      <a:pt x="1868" y="9972"/>
                      <a:pt x="1755" y="10241"/>
                      <a:pt x="1657" y="10185"/>
                    </a:cubicBezTo>
                    <a:cubicBezTo>
                      <a:pt x="1590" y="10147"/>
                      <a:pt x="1578" y="10176"/>
                      <a:pt x="1605" y="10304"/>
                    </a:cubicBezTo>
                    <a:cubicBezTo>
                      <a:pt x="1642" y="10476"/>
                      <a:pt x="1562" y="10619"/>
                      <a:pt x="1505" y="10482"/>
                    </a:cubicBezTo>
                    <a:cubicBezTo>
                      <a:pt x="1467" y="10390"/>
                      <a:pt x="1313" y="10369"/>
                      <a:pt x="1326" y="10458"/>
                    </a:cubicBezTo>
                    <a:cubicBezTo>
                      <a:pt x="1330" y="10491"/>
                      <a:pt x="1317" y="10581"/>
                      <a:pt x="1294" y="10660"/>
                    </a:cubicBezTo>
                    <a:cubicBezTo>
                      <a:pt x="1270" y="10741"/>
                      <a:pt x="1274" y="10838"/>
                      <a:pt x="1306" y="10885"/>
                    </a:cubicBezTo>
                    <a:cubicBezTo>
                      <a:pt x="1344" y="10941"/>
                      <a:pt x="1329" y="11052"/>
                      <a:pt x="1254" y="11240"/>
                    </a:cubicBezTo>
                    <a:cubicBezTo>
                      <a:pt x="1177" y="11433"/>
                      <a:pt x="1126" y="11489"/>
                      <a:pt x="1086" y="11430"/>
                    </a:cubicBezTo>
                    <a:cubicBezTo>
                      <a:pt x="1005" y="11310"/>
                      <a:pt x="947" y="11329"/>
                      <a:pt x="947" y="11471"/>
                    </a:cubicBezTo>
                    <a:cubicBezTo>
                      <a:pt x="947" y="11539"/>
                      <a:pt x="967" y="11573"/>
                      <a:pt x="995" y="11549"/>
                    </a:cubicBezTo>
                    <a:cubicBezTo>
                      <a:pt x="1089" y="11462"/>
                      <a:pt x="1119" y="11685"/>
                      <a:pt x="1026" y="11786"/>
                    </a:cubicBezTo>
                    <a:cubicBezTo>
                      <a:pt x="975" y="11841"/>
                      <a:pt x="948" y="11925"/>
                      <a:pt x="967" y="11969"/>
                    </a:cubicBezTo>
                    <a:cubicBezTo>
                      <a:pt x="1014" y="12083"/>
                      <a:pt x="794" y="12393"/>
                      <a:pt x="715" y="12325"/>
                    </a:cubicBezTo>
                    <a:cubicBezTo>
                      <a:pt x="680" y="12294"/>
                      <a:pt x="696" y="12345"/>
                      <a:pt x="751" y="12437"/>
                    </a:cubicBezTo>
                    <a:cubicBezTo>
                      <a:pt x="864" y="12628"/>
                      <a:pt x="833" y="12926"/>
                      <a:pt x="715" y="12781"/>
                    </a:cubicBezTo>
                    <a:cubicBezTo>
                      <a:pt x="662" y="12715"/>
                      <a:pt x="650" y="12760"/>
                      <a:pt x="651" y="12989"/>
                    </a:cubicBezTo>
                    <a:cubicBezTo>
                      <a:pt x="654" y="13261"/>
                      <a:pt x="644" y="13276"/>
                      <a:pt x="508" y="13255"/>
                    </a:cubicBezTo>
                    <a:cubicBezTo>
                      <a:pt x="427" y="13243"/>
                      <a:pt x="356" y="13263"/>
                      <a:pt x="352" y="13297"/>
                    </a:cubicBezTo>
                    <a:cubicBezTo>
                      <a:pt x="323" y="13566"/>
                      <a:pt x="328" y="13725"/>
                      <a:pt x="364" y="13759"/>
                    </a:cubicBezTo>
                    <a:cubicBezTo>
                      <a:pt x="388" y="13781"/>
                      <a:pt x="321" y="14050"/>
                      <a:pt x="213" y="14364"/>
                    </a:cubicBezTo>
                    <a:cubicBezTo>
                      <a:pt x="21" y="14919"/>
                      <a:pt x="13" y="14959"/>
                      <a:pt x="1" y="15904"/>
                    </a:cubicBezTo>
                    <a:cubicBezTo>
                      <a:pt x="-6" y="16479"/>
                      <a:pt x="12" y="16855"/>
                      <a:pt x="41" y="16829"/>
                    </a:cubicBezTo>
                    <a:cubicBezTo>
                      <a:pt x="84" y="16789"/>
                      <a:pt x="201" y="17019"/>
                      <a:pt x="201" y="17143"/>
                    </a:cubicBezTo>
                    <a:cubicBezTo>
                      <a:pt x="201" y="17169"/>
                      <a:pt x="147" y="17225"/>
                      <a:pt x="81" y="17267"/>
                    </a:cubicBezTo>
                    <a:cubicBezTo>
                      <a:pt x="26" y="17303"/>
                      <a:pt x="-3" y="17320"/>
                      <a:pt x="1" y="17327"/>
                    </a:cubicBezTo>
                    <a:cubicBezTo>
                      <a:pt x="6" y="17333"/>
                      <a:pt x="43" y="17329"/>
                      <a:pt x="113" y="17315"/>
                    </a:cubicBezTo>
                    <a:cubicBezTo>
                      <a:pt x="241" y="17288"/>
                      <a:pt x="277" y="17319"/>
                      <a:pt x="336" y="17528"/>
                    </a:cubicBezTo>
                    <a:cubicBezTo>
                      <a:pt x="380" y="17680"/>
                      <a:pt x="387" y="17802"/>
                      <a:pt x="356" y="17848"/>
                    </a:cubicBezTo>
                    <a:cubicBezTo>
                      <a:pt x="224" y="18050"/>
                      <a:pt x="415" y="18443"/>
                      <a:pt x="596" y="18340"/>
                    </a:cubicBezTo>
                    <a:cubicBezTo>
                      <a:pt x="681" y="18292"/>
                      <a:pt x="1072" y="18972"/>
                      <a:pt x="999" y="19039"/>
                    </a:cubicBezTo>
                    <a:cubicBezTo>
                      <a:pt x="894" y="19135"/>
                      <a:pt x="948" y="19254"/>
                      <a:pt x="1078" y="19217"/>
                    </a:cubicBezTo>
                    <a:cubicBezTo>
                      <a:pt x="1234" y="19173"/>
                      <a:pt x="1309" y="19281"/>
                      <a:pt x="1294" y="19537"/>
                    </a:cubicBezTo>
                    <a:cubicBezTo>
                      <a:pt x="1285" y="19695"/>
                      <a:pt x="1303" y="19718"/>
                      <a:pt x="1417" y="19685"/>
                    </a:cubicBezTo>
                    <a:cubicBezTo>
                      <a:pt x="1491" y="19664"/>
                      <a:pt x="1606" y="19697"/>
                      <a:pt x="1673" y="19762"/>
                    </a:cubicBezTo>
                    <a:cubicBezTo>
                      <a:pt x="1771" y="19857"/>
                      <a:pt x="1784" y="19915"/>
                      <a:pt x="1741" y="20035"/>
                    </a:cubicBezTo>
                    <a:cubicBezTo>
                      <a:pt x="1691" y="20173"/>
                      <a:pt x="1702" y="20180"/>
                      <a:pt x="1912" y="20154"/>
                    </a:cubicBezTo>
                    <a:cubicBezTo>
                      <a:pt x="2205" y="20116"/>
                      <a:pt x="2362" y="20220"/>
                      <a:pt x="2267" y="20391"/>
                    </a:cubicBezTo>
                    <a:cubicBezTo>
                      <a:pt x="2212" y="20489"/>
                      <a:pt x="2216" y="20505"/>
                      <a:pt x="2279" y="20485"/>
                    </a:cubicBezTo>
                    <a:cubicBezTo>
                      <a:pt x="2321" y="20472"/>
                      <a:pt x="2408" y="20508"/>
                      <a:pt x="2475" y="20562"/>
                    </a:cubicBezTo>
                    <a:cubicBezTo>
                      <a:pt x="2541" y="20617"/>
                      <a:pt x="2616" y="20646"/>
                      <a:pt x="2642" y="20622"/>
                    </a:cubicBezTo>
                    <a:cubicBezTo>
                      <a:pt x="2668" y="20598"/>
                      <a:pt x="2755" y="20613"/>
                      <a:pt x="2834" y="20657"/>
                    </a:cubicBezTo>
                    <a:cubicBezTo>
                      <a:pt x="2945" y="20720"/>
                      <a:pt x="2963" y="20759"/>
                      <a:pt x="2917" y="20841"/>
                    </a:cubicBezTo>
                    <a:cubicBezTo>
                      <a:pt x="2800" y="21051"/>
                      <a:pt x="3128" y="21277"/>
                      <a:pt x="3312" y="21114"/>
                    </a:cubicBezTo>
                    <a:cubicBezTo>
                      <a:pt x="3341" y="21088"/>
                      <a:pt x="3423" y="21099"/>
                      <a:pt x="3492" y="21137"/>
                    </a:cubicBezTo>
                    <a:cubicBezTo>
                      <a:pt x="3596" y="21196"/>
                      <a:pt x="3606" y="21230"/>
                      <a:pt x="3552" y="21327"/>
                    </a:cubicBezTo>
                    <a:cubicBezTo>
                      <a:pt x="3498" y="21423"/>
                      <a:pt x="3501" y="21445"/>
                      <a:pt x="3572" y="21445"/>
                    </a:cubicBezTo>
                    <a:cubicBezTo>
                      <a:pt x="3620" y="21445"/>
                      <a:pt x="3700" y="21404"/>
                      <a:pt x="3751" y="21357"/>
                    </a:cubicBezTo>
                    <a:cubicBezTo>
                      <a:pt x="3867" y="21249"/>
                      <a:pt x="4224" y="21375"/>
                      <a:pt x="4202" y="21517"/>
                    </a:cubicBezTo>
                    <a:cubicBezTo>
                      <a:pt x="4197" y="21552"/>
                      <a:pt x="4205" y="21576"/>
                      <a:pt x="4230" y="21582"/>
                    </a:cubicBezTo>
                    <a:cubicBezTo>
                      <a:pt x="4255" y="21588"/>
                      <a:pt x="4298" y="21579"/>
                      <a:pt x="4362" y="21558"/>
                    </a:cubicBezTo>
                    <a:cubicBezTo>
                      <a:pt x="4458" y="21526"/>
                      <a:pt x="4566" y="21500"/>
                      <a:pt x="4601" y="21499"/>
                    </a:cubicBezTo>
                    <a:cubicBezTo>
                      <a:pt x="4636" y="21498"/>
                      <a:pt x="4651" y="21473"/>
                      <a:pt x="4637" y="21440"/>
                    </a:cubicBezTo>
                    <a:cubicBezTo>
                      <a:pt x="4623" y="21406"/>
                      <a:pt x="4639" y="21355"/>
                      <a:pt x="4669" y="21327"/>
                    </a:cubicBezTo>
                    <a:cubicBezTo>
                      <a:pt x="4699" y="21299"/>
                      <a:pt x="4710" y="21244"/>
                      <a:pt x="4693" y="21203"/>
                    </a:cubicBezTo>
                    <a:cubicBezTo>
                      <a:pt x="4676" y="21161"/>
                      <a:pt x="4748" y="21068"/>
                      <a:pt x="4856" y="21001"/>
                    </a:cubicBezTo>
                    <a:cubicBezTo>
                      <a:pt x="5045" y="20884"/>
                      <a:pt x="5059" y="20888"/>
                      <a:pt x="5167" y="21060"/>
                    </a:cubicBezTo>
                    <a:cubicBezTo>
                      <a:pt x="5270" y="21223"/>
                      <a:pt x="5282" y="21230"/>
                      <a:pt x="5299" y="21102"/>
                    </a:cubicBezTo>
                    <a:cubicBezTo>
                      <a:pt x="5309" y="21024"/>
                      <a:pt x="5277" y="20913"/>
                      <a:pt x="5227" y="20859"/>
                    </a:cubicBezTo>
                    <a:cubicBezTo>
                      <a:pt x="5145" y="20769"/>
                      <a:pt x="5148" y="20754"/>
                      <a:pt x="5271" y="20634"/>
                    </a:cubicBezTo>
                    <a:cubicBezTo>
                      <a:pt x="5345" y="20561"/>
                      <a:pt x="5504" y="20478"/>
                      <a:pt x="5622" y="20450"/>
                    </a:cubicBezTo>
                    <a:cubicBezTo>
                      <a:pt x="5794" y="20409"/>
                      <a:pt x="5843" y="20425"/>
                      <a:pt x="5870" y="20527"/>
                    </a:cubicBezTo>
                    <a:cubicBezTo>
                      <a:pt x="5888" y="20597"/>
                      <a:pt x="5928" y="20657"/>
                      <a:pt x="5957" y="20657"/>
                    </a:cubicBezTo>
                    <a:cubicBezTo>
                      <a:pt x="5991" y="20657"/>
                      <a:pt x="5987" y="20612"/>
                      <a:pt x="5949" y="20545"/>
                    </a:cubicBezTo>
                    <a:cubicBezTo>
                      <a:pt x="5845" y="20358"/>
                      <a:pt x="5954" y="20288"/>
                      <a:pt x="6572" y="20130"/>
                    </a:cubicBezTo>
                    <a:cubicBezTo>
                      <a:pt x="6667" y="20105"/>
                      <a:pt x="6774" y="20125"/>
                      <a:pt x="6811" y="20171"/>
                    </a:cubicBezTo>
                    <a:cubicBezTo>
                      <a:pt x="6893" y="20272"/>
                      <a:pt x="7150" y="20099"/>
                      <a:pt x="7130" y="19958"/>
                    </a:cubicBezTo>
                    <a:cubicBezTo>
                      <a:pt x="7113" y="19840"/>
                      <a:pt x="7420" y="19608"/>
                      <a:pt x="7497" y="19679"/>
                    </a:cubicBezTo>
                    <a:cubicBezTo>
                      <a:pt x="7532" y="19711"/>
                      <a:pt x="7542" y="19699"/>
                      <a:pt x="7521" y="19650"/>
                    </a:cubicBezTo>
                    <a:cubicBezTo>
                      <a:pt x="7501" y="19602"/>
                      <a:pt x="7590" y="19477"/>
                      <a:pt x="7725" y="19365"/>
                    </a:cubicBezTo>
                    <a:cubicBezTo>
                      <a:pt x="7932" y="19194"/>
                      <a:pt x="7986" y="19179"/>
                      <a:pt x="8148" y="19253"/>
                    </a:cubicBezTo>
                    <a:cubicBezTo>
                      <a:pt x="8366" y="19352"/>
                      <a:pt x="8547" y="19219"/>
                      <a:pt x="8443" y="19033"/>
                    </a:cubicBezTo>
                    <a:cubicBezTo>
                      <a:pt x="8347" y="18862"/>
                      <a:pt x="8659" y="18667"/>
                      <a:pt x="8929" y="18731"/>
                    </a:cubicBezTo>
                    <a:cubicBezTo>
                      <a:pt x="9139" y="18781"/>
                      <a:pt x="9154" y="18775"/>
                      <a:pt x="9125" y="18613"/>
                    </a:cubicBezTo>
                    <a:cubicBezTo>
                      <a:pt x="9085" y="18387"/>
                      <a:pt x="9295" y="18162"/>
                      <a:pt x="9440" y="18275"/>
                    </a:cubicBezTo>
                    <a:cubicBezTo>
                      <a:pt x="9590" y="18391"/>
                      <a:pt x="9794" y="18247"/>
                      <a:pt x="9759" y="18050"/>
                    </a:cubicBezTo>
                    <a:cubicBezTo>
                      <a:pt x="9725" y="17856"/>
                      <a:pt x="9817" y="17759"/>
                      <a:pt x="10354" y="17422"/>
                    </a:cubicBezTo>
                    <a:cubicBezTo>
                      <a:pt x="10634" y="17245"/>
                      <a:pt x="10764" y="17195"/>
                      <a:pt x="10804" y="17256"/>
                    </a:cubicBezTo>
                    <a:cubicBezTo>
                      <a:pt x="10836" y="17302"/>
                      <a:pt x="10910" y="17344"/>
                      <a:pt x="10968" y="17344"/>
                    </a:cubicBezTo>
                    <a:cubicBezTo>
                      <a:pt x="11071" y="17344"/>
                      <a:pt x="11068" y="17336"/>
                      <a:pt x="10972" y="17232"/>
                    </a:cubicBezTo>
                    <a:cubicBezTo>
                      <a:pt x="10879" y="17131"/>
                      <a:pt x="10886" y="17117"/>
                      <a:pt x="11076" y="16983"/>
                    </a:cubicBezTo>
                    <a:cubicBezTo>
                      <a:pt x="11194" y="16900"/>
                      <a:pt x="11374" y="16848"/>
                      <a:pt x="11507" y="16859"/>
                    </a:cubicBezTo>
                    <a:cubicBezTo>
                      <a:pt x="11632" y="16868"/>
                      <a:pt x="11750" y="16835"/>
                      <a:pt x="11770" y="16787"/>
                    </a:cubicBezTo>
                    <a:cubicBezTo>
                      <a:pt x="11795" y="16728"/>
                      <a:pt x="11840" y="16742"/>
                      <a:pt x="11909" y="16835"/>
                    </a:cubicBezTo>
                    <a:cubicBezTo>
                      <a:pt x="12007" y="16965"/>
                      <a:pt x="12009" y="16965"/>
                      <a:pt x="12009" y="16728"/>
                    </a:cubicBezTo>
                    <a:cubicBezTo>
                      <a:pt x="12009" y="16480"/>
                      <a:pt x="12130" y="16305"/>
                      <a:pt x="12257" y="16373"/>
                    </a:cubicBezTo>
                    <a:cubicBezTo>
                      <a:pt x="12296" y="16394"/>
                      <a:pt x="12314" y="16329"/>
                      <a:pt x="12304" y="16201"/>
                    </a:cubicBezTo>
                    <a:cubicBezTo>
                      <a:pt x="12287" y="15969"/>
                      <a:pt x="12356" y="15878"/>
                      <a:pt x="12524" y="15910"/>
                    </a:cubicBezTo>
                    <a:cubicBezTo>
                      <a:pt x="12615" y="15928"/>
                      <a:pt x="12633" y="15901"/>
                      <a:pt x="12612" y="15780"/>
                    </a:cubicBezTo>
                    <a:cubicBezTo>
                      <a:pt x="12583" y="15617"/>
                      <a:pt x="12658" y="15506"/>
                      <a:pt x="12831" y="15466"/>
                    </a:cubicBezTo>
                    <a:cubicBezTo>
                      <a:pt x="12889" y="15452"/>
                      <a:pt x="12960" y="15410"/>
                      <a:pt x="12987" y="15371"/>
                    </a:cubicBezTo>
                    <a:cubicBezTo>
                      <a:pt x="13015" y="15328"/>
                      <a:pt x="13090" y="15352"/>
                      <a:pt x="13170" y="15430"/>
                    </a:cubicBezTo>
                    <a:cubicBezTo>
                      <a:pt x="13303" y="15560"/>
                      <a:pt x="13302" y="15562"/>
                      <a:pt x="13274" y="15347"/>
                    </a:cubicBezTo>
                    <a:cubicBezTo>
                      <a:pt x="13259" y="15228"/>
                      <a:pt x="13268" y="15110"/>
                      <a:pt x="13294" y="15087"/>
                    </a:cubicBezTo>
                    <a:cubicBezTo>
                      <a:pt x="13320" y="15063"/>
                      <a:pt x="13329" y="15015"/>
                      <a:pt x="13314" y="14980"/>
                    </a:cubicBezTo>
                    <a:cubicBezTo>
                      <a:pt x="13299" y="14944"/>
                      <a:pt x="13324" y="14870"/>
                      <a:pt x="13370" y="14814"/>
                    </a:cubicBezTo>
                    <a:cubicBezTo>
                      <a:pt x="13437" y="14731"/>
                      <a:pt x="13476" y="14729"/>
                      <a:pt x="13561" y="14808"/>
                    </a:cubicBezTo>
                    <a:cubicBezTo>
                      <a:pt x="13643" y="14883"/>
                      <a:pt x="13683" y="14885"/>
                      <a:pt x="13741" y="14814"/>
                    </a:cubicBezTo>
                    <a:cubicBezTo>
                      <a:pt x="13782" y="14763"/>
                      <a:pt x="13804" y="14690"/>
                      <a:pt x="13788" y="14654"/>
                    </a:cubicBezTo>
                    <a:cubicBezTo>
                      <a:pt x="13751" y="14565"/>
                      <a:pt x="13966" y="14401"/>
                      <a:pt x="14036" y="14464"/>
                    </a:cubicBezTo>
                    <a:cubicBezTo>
                      <a:pt x="14066" y="14492"/>
                      <a:pt x="14153" y="14492"/>
                      <a:pt x="14227" y="14464"/>
                    </a:cubicBezTo>
                    <a:cubicBezTo>
                      <a:pt x="14329" y="14426"/>
                      <a:pt x="14355" y="14379"/>
                      <a:pt x="14335" y="14263"/>
                    </a:cubicBezTo>
                    <a:cubicBezTo>
                      <a:pt x="14298" y="14050"/>
                      <a:pt x="14403" y="13973"/>
                      <a:pt x="14491" y="14150"/>
                    </a:cubicBezTo>
                    <a:cubicBezTo>
                      <a:pt x="14531" y="14231"/>
                      <a:pt x="14562" y="14252"/>
                      <a:pt x="14562" y="14198"/>
                    </a:cubicBezTo>
                    <a:cubicBezTo>
                      <a:pt x="14562" y="14144"/>
                      <a:pt x="14634" y="14060"/>
                      <a:pt x="14722" y="14014"/>
                    </a:cubicBezTo>
                    <a:cubicBezTo>
                      <a:pt x="14853" y="13946"/>
                      <a:pt x="14881" y="13893"/>
                      <a:pt x="14870" y="13723"/>
                    </a:cubicBezTo>
                    <a:cubicBezTo>
                      <a:pt x="14857" y="13541"/>
                      <a:pt x="14871" y="13519"/>
                      <a:pt x="14993" y="13540"/>
                    </a:cubicBezTo>
                    <a:cubicBezTo>
                      <a:pt x="15128" y="13563"/>
                      <a:pt x="15237" y="13389"/>
                      <a:pt x="15177" y="13243"/>
                    </a:cubicBezTo>
                    <a:cubicBezTo>
                      <a:pt x="15163" y="13210"/>
                      <a:pt x="15198" y="13120"/>
                      <a:pt x="15257" y="13042"/>
                    </a:cubicBezTo>
                    <a:cubicBezTo>
                      <a:pt x="15338" y="12933"/>
                      <a:pt x="15376" y="12917"/>
                      <a:pt x="15424" y="12989"/>
                    </a:cubicBezTo>
                    <a:cubicBezTo>
                      <a:pt x="15459" y="13040"/>
                      <a:pt x="15524" y="13083"/>
                      <a:pt x="15568" y="13083"/>
                    </a:cubicBezTo>
                    <a:cubicBezTo>
                      <a:pt x="15628" y="13083"/>
                      <a:pt x="15624" y="13059"/>
                      <a:pt x="15548" y="12977"/>
                    </a:cubicBezTo>
                    <a:cubicBezTo>
                      <a:pt x="15451" y="12872"/>
                      <a:pt x="15452" y="12864"/>
                      <a:pt x="15552" y="12787"/>
                    </a:cubicBezTo>
                    <a:cubicBezTo>
                      <a:pt x="15691" y="12681"/>
                      <a:pt x="16033" y="12590"/>
                      <a:pt x="16282" y="12592"/>
                    </a:cubicBezTo>
                    <a:cubicBezTo>
                      <a:pt x="16456" y="12592"/>
                      <a:pt x="16484" y="12565"/>
                      <a:pt x="16461" y="12437"/>
                    </a:cubicBezTo>
                    <a:cubicBezTo>
                      <a:pt x="16426" y="12237"/>
                      <a:pt x="16654" y="12068"/>
                      <a:pt x="16916" y="12100"/>
                    </a:cubicBezTo>
                    <a:cubicBezTo>
                      <a:pt x="17079" y="12119"/>
                      <a:pt x="17116" y="12096"/>
                      <a:pt x="17116" y="11981"/>
                    </a:cubicBezTo>
                    <a:cubicBezTo>
                      <a:pt x="17116" y="11903"/>
                      <a:pt x="17152" y="11798"/>
                      <a:pt x="17195" y="11744"/>
                    </a:cubicBezTo>
                    <a:cubicBezTo>
                      <a:pt x="17239" y="11690"/>
                      <a:pt x="17261" y="11608"/>
                      <a:pt x="17243" y="11566"/>
                    </a:cubicBezTo>
                    <a:cubicBezTo>
                      <a:pt x="17226" y="11525"/>
                      <a:pt x="17262" y="11472"/>
                      <a:pt x="17323" y="11448"/>
                    </a:cubicBezTo>
                    <a:cubicBezTo>
                      <a:pt x="17385" y="11424"/>
                      <a:pt x="17435" y="11375"/>
                      <a:pt x="17435" y="11335"/>
                    </a:cubicBezTo>
                    <a:cubicBezTo>
                      <a:pt x="17435" y="11219"/>
                      <a:pt x="17663" y="11126"/>
                      <a:pt x="17782" y="11193"/>
                    </a:cubicBezTo>
                    <a:cubicBezTo>
                      <a:pt x="17921" y="11271"/>
                      <a:pt x="18073" y="11148"/>
                      <a:pt x="18073" y="10956"/>
                    </a:cubicBezTo>
                    <a:cubicBezTo>
                      <a:pt x="18073" y="10780"/>
                      <a:pt x="18170" y="10669"/>
                      <a:pt x="18300" y="10701"/>
                    </a:cubicBezTo>
                    <a:cubicBezTo>
                      <a:pt x="18405" y="10727"/>
                      <a:pt x="18423" y="10634"/>
                      <a:pt x="18336" y="10506"/>
                    </a:cubicBezTo>
                    <a:cubicBezTo>
                      <a:pt x="18245" y="10369"/>
                      <a:pt x="18481" y="10160"/>
                      <a:pt x="18632" y="10245"/>
                    </a:cubicBezTo>
                    <a:cubicBezTo>
                      <a:pt x="18709" y="10289"/>
                      <a:pt x="18774" y="10275"/>
                      <a:pt x="18815" y="10215"/>
                    </a:cubicBezTo>
                    <a:cubicBezTo>
                      <a:pt x="18850" y="10164"/>
                      <a:pt x="18899" y="10120"/>
                      <a:pt x="18927" y="10114"/>
                    </a:cubicBezTo>
                    <a:cubicBezTo>
                      <a:pt x="18955" y="10109"/>
                      <a:pt x="18992" y="10102"/>
                      <a:pt x="19011" y="10097"/>
                    </a:cubicBezTo>
                    <a:cubicBezTo>
                      <a:pt x="19029" y="10091"/>
                      <a:pt x="19014" y="10030"/>
                      <a:pt x="18979" y="9966"/>
                    </a:cubicBezTo>
                    <a:cubicBezTo>
                      <a:pt x="18925" y="9870"/>
                      <a:pt x="18937" y="9838"/>
                      <a:pt x="19046" y="9765"/>
                    </a:cubicBezTo>
                    <a:cubicBezTo>
                      <a:pt x="19138" y="9703"/>
                      <a:pt x="19208" y="9698"/>
                      <a:pt x="19274" y="9753"/>
                    </a:cubicBezTo>
                    <a:cubicBezTo>
                      <a:pt x="19330" y="9800"/>
                      <a:pt x="19421" y="9803"/>
                      <a:pt x="19489" y="9765"/>
                    </a:cubicBezTo>
                    <a:cubicBezTo>
                      <a:pt x="19554" y="9728"/>
                      <a:pt x="19625" y="9723"/>
                      <a:pt x="19649" y="9753"/>
                    </a:cubicBezTo>
                    <a:cubicBezTo>
                      <a:pt x="19672" y="9783"/>
                      <a:pt x="19650" y="9710"/>
                      <a:pt x="19601" y="9593"/>
                    </a:cubicBezTo>
                    <a:cubicBezTo>
                      <a:pt x="19496" y="9343"/>
                      <a:pt x="19547" y="9256"/>
                      <a:pt x="19800" y="9255"/>
                    </a:cubicBezTo>
                    <a:cubicBezTo>
                      <a:pt x="19920" y="9255"/>
                      <a:pt x="19960" y="9221"/>
                      <a:pt x="19960" y="9113"/>
                    </a:cubicBezTo>
                    <a:cubicBezTo>
                      <a:pt x="19961" y="8875"/>
                      <a:pt x="20125" y="8760"/>
                      <a:pt x="20395" y="8805"/>
                    </a:cubicBezTo>
                    <a:cubicBezTo>
                      <a:pt x="20630" y="8844"/>
                      <a:pt x="20636" y="8839"/>
                      <a:pt x="20578" y="8680"/>
                    </a:cubicBezTo>
                    <a:cubicBezTo>
                      <a:pt x="20525" y="8532"/>
                      <a:pt x="20546" y="8493"/>
                      <a:pt x="20774" y="8295"/>
                    </a:cubicBezTo>
                    <a:cubicBezTo>
                      <a:pt x="20913" y="8174"/>
                      <a:pt x="21055" y="8082"/>
                      <a:pt x="21089" y="8093"/>
                    </a:cubicBezTo>
                    <a:cubicBezTo>
                      <a:pt x="21169" y="8121"/>
                      <a:pt x="21198" y="8045"/>
                      <a:pt x="21237" y="7720"/>
                    </a:cubicBezTo>
                    <a:cubicBezTo>
                      <a:pt x="21279" y="7366"/>
                      <a:pt x="21297" y="7341"/>
                      <a:pt x="21444" y="7382"/>
                    </a:cubicBezTo>
                    <a:lnTo>
                      <a:pt x="21568" y="7418"/>
                    </a:lnTo>
                    <a:lnTo>
                      <a:pt x="21564" y="6446"/>
                    </a:lnTo>
                    <a:cubicBezTo>
                      <a:pt x="21558" y="5645"/>
                      <a:pt x="21541" y="5468"/>
                      <a:pt x="21476" y="5468"/>
                    </a:cubicBezTo>
                    <a:cubicBezTo>
                      <a:pt x="21418" y="5468"/>
                      <a:pt x="21392" y="5356"/>
                      <a:pt x="21380" y="5024"/>
                    </a:cubicBezTo>
                    <a:cubicBezTo>
                      <a:pt x="21367" y="4637"/>
                      <a:pt x="21381" y="4560"/>
                      <a:pt x="21476" y="4484"/>
                    </a:cubicBezTo>
                    <a:cubicBezTo>
                      <a:pt x="21583" y="4400"/>
                      <a:pt x="21584" y="4392"/>
                      <a:pt x="21496" y="4170"/>
                    </a:cubicBezTo>
                    <a:cubicBezTo>
                      <a:pt x="21410" y="3955"/>
                      <a:pt x="21411" y="3930"/>
                      <a:pt x="21496" y="3791"/>
                    </a:cubicBezTo>
                    <a:cubicBezTo>
                      <a:pt x="21594" y="3630"/>
                      <a:pt x="21554" y="3489"/>
                      <a:pt x="21448" y="3619"/>
                    </a:cubicBezTo>
                    <a:cubicBezTo>
                      <a:pt x="21400" y="3678"/>
                      <a:pt x="21355" y="3625"/>
                      <a:pt x="21273" y="3418"/>
                    </a:cubicBezTo>
                    <a:cubicBezTo>
                      <a:pt x="21144" y="3095"/>
                      <a:pt x="21133" y="2967"/>
                      <a:pt x="21221" y="2760"/>
                    </a:cubicBezTo>
                    <a:cubicBezTo>
                      <a:pt x="21304" y="2563"/>
                      <a:pt x="21240" y="2338"/>
                      <a:pt x="21109" y="2369"/>
                    </a:cubicBezTo>
                    <a:cubicBezTo>
                      <a:pt x="21040" y="2385"/>
                      <a:pt x="20957" y="2302"/>
                      <a:pt x="20866" y="2120"/>
                    </a:cubicBezTo>
                    <a:lnTo>
                      <a:pt x="20730" y="1841"/>
                    </a:lnTo>
                    <a:lnTo>
                      <a:pt x="20846" y="1699"/>
                    </a:lnTo>
                    <a:cubicBezTo>
                      <a:pt x="20997" y="1517"/>
                      <a:pt x="20917" y="1366"/>
                      <a:pt x="20726" y="1474"/>
                    </a:cubicBezTo>
                    <a:cubicBezTo>
                      <a:pt x="20543" y="1577"/>
                      <a:pt x="20252" y="1313"/>
                      <a:pt x="20283" y="1071"/>
                    </a:cubicBezTo>
                    <a:cubicBezTo>
                      <a:pt x="20299" y="947"/>
                      <a:pt x="20288" y="928"/>
                      <a:pt x="20243" y="994"/>
                    </a:cubicBezTo>
                    <a:cubicBezTo>
                      <a:pt x="20162" y="1114"/>
                      <a:pt x="19862" y="888"/>
                      <a:pt x="19920" y="751"/>
                    </a:cubicBezTo>
                    <a:cubicBezTo>
                      <a:pt x="20000" y="561"/>
                      <a:pt x="19973" y="478"/>
                      <a:pt x="19836" y="478"/>
                    </a:cubicBezTo>
                    <a:cubicBezTo>
                      <a:pt x="19760" y="478"/>
                      <a:pt x="19670" y="536"/>
                      <a:pt x="19637" y="603"/>
                    </a:cubicBezTo>
                    <a:cubicBezTo>
                      <a:pt x="19584" y="710"/>
                      <a:pt x="19545" y="703"/>
                      <a:pt x="19290" y="555"/>
                    </a:cubicBezTo>
                    <a:cubicBezTo>
                      <a:pt x="19132" y="464"/>
                      <a:pt x="18931" y="356"/>
                      <a:pt x="18843" y="318"/>
                    </a:cubicBezTo>
                    <a:cubicBezTo>
                      <a:pt x="18755" y="280"/>
                      <a:pt x="18683" y="202"/>
                      <a:pt x="18683" y="140"/>
                    </a:cubicBezTo>
                    <a:cubicBezTo>
                      <a:pt x="18683" y="53"/>
                      <a:pt x="18592" y="28"/>
                      <a:pt x="18261" y="28"/>
                    </a:cubicBezTo>
                    <a:cubicBezTo>
                      <a:pt x="18027" y="28"/>
                      <a:pt x="17795" y="58"/>
                      <a:pt x="17746" y="99"/>
                    </a:cubicBezTo>
                    <a:cubicBezTo>
                      <a:pt x="17688" y="148"/>
                      <a:pt x="17608" y="142"/>
                      <a:pt x="17519" y="81"/>
                    </a:cubicBezTo>
                    <a:cubicBezTo>
                      <a:pt x="17381" y="-12"/>
                      <a:pt x="15404" y="9"/>
                      <a:pt x="14706" y="111"/>
                    </a:cubicBezTo>
                    <a:cubicBezTo>
                      <a:pt x="14536" y="135"/>
                      <a:pt x="14370" y="126"/>
                      <a:pt x="14335" y="87"/>
                    </a:cubicBezTo>
                    <a:cubicBezTo>
                      <a:pt x="14300" y="48"/>
                      <a:pt x="14200" y="12"/>
                      <a:pt x="14116" y="4"/>
                    </a:cubicBezTo>
                    <a:close/>
                  </a:path>
                </a:pathLst>
              </a:custGeom>
              <a:ln w="12700" cap="flat">
                <a:noFill/>
                <a:miter lim="400000"/>
              </a:ln>
              <a:effectLst/>
            </p:spPr>
          </p:pic>
          <p:sp>
            <p:nvSpPr>
              <p:cNvPr id="156" name="Shape 156"/>
              <p:cNvSpPr/>
              <p:nvPr/>
            </p:nvSpPr>
            <p:spPr>
              <a:xfrm>
                <a:off x="1264447" y="1295593"/>
                <a:ext cx="796062" cy="457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2300"/>
                </a:lvl1pPr>
              </a:lstStyle>
              <a:p>
                <a:r>
                  <a:t>pupa</a:t>
                </a:r>
              </a:p>
            </p:txBody>
          </p:sp>
        </p:grpSp>
      </p:grpSp>
      <p:grpSp>
        <p:nvGrpSpPr>
          <p:cNvPr id="163" name="Group 163"/>
          <p:cNvGrpSpPr/>
          <p:nvPr/>
        </p:nvGrpSpPr>
        <p:grpSpPr>
          <a:xfrm>
            <a:off x="1632292" y="3925201"/>
            <a:ext cx="2947029" cy="1563824"/>
            <a:chOff x="0" y="0"/>
            <a:chExt cx="2947027" cy="1563822"/>
          </a:xfrm>
        </p:grpSpPr>
        <p:grpSp>
          <p:nvGrpSpPr>
            <p:cNvPr id="161" name="Group 161"/>
            <p:cNvGrpSpPr/>
            <p:nvPr/>
          </p:nvGrpSpPr>
          <p:grpSpPr>
            <a:xfrm>
              <a:off x="434610" y="384574"/>
              <a:ext cx="2512418" cy="1179249"/>
              <a:chOff x="0" y="0"/>
              <a:chExt cx="2512417" cy="1179248"/>
            </a:xfrm>
          </p:grpSpPr>
          <p:pic>
            <p:nvPicPr>
              <p:cNvPr id="159" name="ant_larva.jpg"/>
              <p:cNvPicPr>
                <a:picLocks noChangeAspect="1"/>
              </p:cNvPicPr>
              <p:nvPr/>
            </p:nvPicPr>
            <p:blipFill>
              <a:blip r:embed="rId8">
                <a:extLst/>
              </a:blip>
              <a:stretch>
                <a:fillRect/>
              </a:stretch>
            </p:blipFill>
            <p:spPr>
              <a:xfrm rot="5280000">
                <a:off x="822769" y="-765324"/>
                <a:ext cx="866880" cy="2483678"/>
              </a:xfrm>
              <a:prstGeom prst="rect">
                <a:avLst/>
              </a:prstGeom>
              <a:ln w="12700" cap="flat">
                <a:noFill/>
                <a:miter lim="400000"/>
              </a:ln>
              <a:effectLst/>
            </p:spPr>
          </p:pic>
          <p:sp>
            <p:nvSpPr>
              <p:cNvPr id="160" name="Shape 160"/>
              <p:cNvSpPr/>
              <p:nvPr/>
            </p:nvSpPr>
            <p:spPr>
              <a:xfrm>
                <a:off x="946068" y="722048"/>
                <a:ext cx="747282" cy="457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2300"/>
                </a:lvl1pPr>
              </a:lstStyle>
              <a:p>
                <a:r>
                  <a:t>larva</a:t>
                </a:r>
              </a:p>
            </p:txBody>
          </p:sp>
        </p:grpSp>
        <p:sp>
          <p:nvSpPr>
            <p:cNvPr id="162" name="Shape 162"/>
            <p:cNvSpPr/>
            <p:nvPr/>
          </p:nvSpPr>
          <p:spPr>
            <a:xfrm>
              <a:off x="-1" y="0"/>
              <a:ext cx="579088" cy="559218"/>
            </a:xfrm>
            <a:prstGeom prst="line">
              <a:avLst/>
            </a:prstGeom>
            <a:noFill/>
            <a:ln w="63500" cap="flat">
              <a:solidFill>
                <a:srgbClr val="000000"/>
              </a:solidFill>
              <a:prstDash val="solid"/>
              <a:miter lim="400000"/>
              <a:tailEnd type="triangle" w="med" len="med"/>
            </a:ln>
            <a:effectLst/>
          </p:spPr>
          <p:txBody>
            <a:bodyPr wrap="square" lIns="50800" tIns="50800" rIns="50800" bIns="50800" numCol="1" anchor="ctr">
              <a:noAutofit/>
            </a:bodyPr>
            <a:lstStyle/>
            <a:p>
              <a:pPr>
                <a:defRPr sz="2400"/>
              </a:pPr>
              <a:endParaRPr/>
            </a:p>
          </p:txBody>
        </p:sp>
      </p:grpSp>
      <p:sp>
        <p:nvSpPr>
          <p:cNvPr id="164" name="Shape 164"/>
          <p:cNvSpPr/>
          <p:nvPr/>
        </p:nvSpPr>
        <p:spPr>
          <a:xfrm>
            <a:off x="8546080" y="944033"/>
            <a:ext cx="3916165" cy="584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200" b="1">
                <a:latin typeface="Helvetica"/>
                <a:ea typeface="Helvetica"/>
                <a:cs typeface="Helvetica"/>
                <a:sym typeface="Helvetica"/>
              </a:defRPr>
            </a:lvl1pPr>
          </a:lstStyle>
          <a:p>
            <a:r>
              <a:t>Army Ant Life-cycle</a:t>
            </a:r>
          </a:p>
        </p:txBody>
      </p:sp>
      <p:sp>
        <p:nvSpPr>
          <p:cNvPr id="165" name="Shape 165"/>
          <p:cNvSpPr/>
          <p:nvPr/>
        </p:nvSpPr>
        <p:spPr>
          <a:xfrm rot="5433393">
            <a:off x="2638388" y="3508567"/>
            <a:ext cx="1376176" cy="2644582"/>
          </a:xfrm>
          <a:prstGeom prst="ellipse">
            <a:avLst/>
          </a:prstGeom>
          <a:ln w="38100">
            <a:solidFill>
              <a:srgbClr val="FF2600"/>
            </a:solidFill>
            <a:miter lim="400000"/>
          </a:ln>
          <a:effectLst>
            <a:outerShdw blurRad="38100" dist="25400" dir="5400000" rotWithShape="0">
              <a:srgbClr val="000000">
                <a:alpha val="50000"/>
              </a:srgbClr>
            </a:outerShdw>
          </a:effectLst>
        </p:spPr>
        <p:txBody>
          <a:bodyPr lIns="50800" tIns="50800" rIns="50800" bIns="50800" anchor="ctr"/>
          <a:lstStyle/>
          <a:p>
            <a:pPr>
              <a:defRPr sz="2400">
                <a:solidFill>
                  <a:srgbClr val="FFFFFF"/>
                </a:solidFill>
              </a:defRPr>
            </a:pPr>
            <a:endParaRPr/>
          </a:p>
        </p:txBody>
      </p:sp>
      <p:pic>
        <p:nvPicPr>
          <p:cNvPr id="166" name="FemaleSymbol.jpg"/>
          <p:cNvPicPr>
            <a:picLocks noChangeAspect="1"/>
          </p:cNvPicPr>
          <p:nvPr/>
        </p:nvPicPr>
        <p:blipFill>
          <a:blip r:embed="rId9">
            <a:extLst/>
          </a:blip>
          <a:stretch>
            <a:fillRect/>
          </a:stretch>
        </p:blipFill>
        <p:spPr>
          <a:xfrm>
            <a:off x="2643755" y="2526642"/>
            <a:ext cx="497281" cy="805671"/>
          </a:xfrm>
          <a:prstGeom prst="rect">
            <a:avLst/>
          </a:prstGeom>
          <a:ln w="12700">
            <a:miter lim="400000"/>
          </a:ln>
        </p:spPr>
      </p:pic>
      <p:grpSp>
        <p:nvGrpSpPr>
          <p:cNvPr id="172" name="Group 172"/>
          <p:cNvGrpSpPr/>
          <p:nvPr/>
        </p:nvGrpSpPr>
        <p:grpSpPr>
          <a:xfrm>
            <a:off x="271731" y="5389912"/>
            <a:ext cx="5292093" cy="4089517"/>
            <a:chOff x="-36" y="0"/>
            <a:chExt cx="5292092" cy="4089515"/>
          </a:xfrm>
        </p:grpSpPr>
        <p:grpSp>
          <p:nvGrpSpPr>
            <p:cNvPr id="170" name="Group 170"/>
            <p:cNvGrpSpPr/>
            <p:nvPr/>
          </p:nvGrpSpPr>
          <p:grpSpPr>
            <a:xfrm>
              <a:off x="-37" y="0"/>
              <a:ext cx="5292094" cy="4089516"/>
              <a:chOff x="-36" y="0"/>
              <a:chExt cx="5292092" cy="4089515"/>
            </a:xfrm>
          </p:grpSpPr>
          <p:sp>
            <p:nvSpPr>
              <p:cNvPr id="167" name="Shape 167"/>
              <p:cNvSpPr/>
              <p:nvPr/>
            </p:nvSpPr>
            <p:spPr>
              <a:xfrm flipH="1">
                <a:off x="3581502" y="40398"/>
                <a:ext cx="1710555" cy="2071776"/>
              </a:xfrm>
              <a:prstGeom prst="line">
                <a:avLst/>
              </a:prstGeom>
              <a:noFill/>
              <a:ln w="63500" cap="flat">
                <a:solidFill>
                  <a:srgbClr val="000000"/>
                </a:solidFill>
                <a:prstDash val="solid"/>
                <a:miter lim="400000"/>
                <a:tailEnd type="triangle" w="med" len="med"/>
              </a:ln>
              <a:effectLst/>
            </p:spPr>
            <p:txBody>
              <a:bodyPr wrap="square" lIns="50800" tIns="50800" rIns="50800" bIns="50800" numCol="1" anchor="ctr">
                <a:noAutofit/>
              </a:bodyPr>
              <a:lstStyle/>
              <a:p>
                <a:pPr>
                  <a:defRPr sz="2400"/>
                </a:pPr>
                <a:endParaRPr/>
              </a:p>
            </p:txBody>
          </p:sp>
          <p:pic>
            <p:nvPicPr>
              <p:cNvPr id="168" name="armyantMale_wrong_spp.jpg"/>
              <p:cNvPicPr>
                <a:picLocks noChangeAspect="1"/>
              </p:cNvPicPr>
              <p:nvPr/>
            </p:nvPicPr>
            <p:blipFill>
              <a:blip r:embed="rId10">
                <a:extLst/>
              </a:blip>
              <a:srcRect l="2447" r="2864" b="2104"/>
              <a:stretch>
                <a:fillRect/>
              </a:stretch>
            </p:blipFill>
            <p:spPr>
              <a:xfrm>
                <a:off x="-37" y="0"/>
                <a:ext cx="4683529" cy="4089517"/>
              </a:xfrm>
              <a:custGeom>
                <a:avLst/>
                <a:gdLst/>
                <a:ahLst/>
                <a:cxnLst>
                  <a:cxn ang="0">
                    <a:pos x="wd2" y="hd2"/>
                  </a:cxn>
                  <a:cxn ang="5400000">
                    <a:pos x="wd2" y="hd2"/>
                  </a:cxn>
                  <a:cxn ang="10800000">
                    <a:pos x="wd2" y="hd2"/>
                  </a:cxn>
                  <a:cxn ang="16200000">
                    <a:pos x="wd2" y="hd2"/>
                  </a:cxn>
                </a:cxnLst>
                <a:rect l="0" t="0" r="r" b="b"/>
                <a:pathLst>
                  <a:path w="21444" h="21597" extrusionOk="0">
                    <a:moveTo>
                      <a:pt x="5900" y="0"/>
                    </a:moveTo>
                    <a:cubicBezTo>
                      <a:pt x="5752" y="0"/>
                      <a:pt x="5630" y="40"/>
                      <a:pt x="5630" y="88"/>
                    </a:cubicBezTo>
                    <a:cubicBezTo>
                      <a:pt x="5630" y="136"/>
                      <a:pt x="5490" y="257"/>
                      <a:pt x="5321" y="356"/>
                    </a:cubicBezTo>
                    <a:cubicBezTo>
                      <a:pt x="4666" y="742"/>
                      <a:pt x="4368" y="2029"/>
                      <a:pt x="4672" y="3154"/>
                    </a:cubicBezTo>
                    <a:cubicBezTo>
                      <a:pt x="4861" y="3853"/>
                      <a:pt x="5032" y="4287"/>
                      <a:pt x="5123" y="4301"/>
                    </a:cubicBezTo>
                    <a:cubicBezTo>
                      <a:pt x="5168" y="4308"/>
                      <a:pt x="5321" y="4323"/>
                      <a:pt x="5464" y="4336"/>
                    </a:cubicBezTo>
                    <a:cubicBezTo>
                      <a:pt x="5823" y="4370"/>
                      <a:pt x="5923" y="4505"/>
                      <a:pt x="5753" y="4722"/>
                    </a:cubicBezTo>
                    <a:cubicBezTo>
                      <a:pt x="5661" y="4840"/>
                      <a:pt x="5647" y="4915"/>
                      <a:pt x="5706" y="4957"/>
                    </a:cubicBezTo>
                    <a:cubicBezTo>
                      <a:pt x="5826" y="5042"/>
                      <a:pt x="5639" y="5293"/>
                      <a:pt x="5501" y="5231"/>
                    </a:cubicBezTo>
                    <a:cubicBezTo>
                      <a:pt x="5444" y="5206"/>
                      <a:pt x="5397" y="5203"/>
                      <a:pt x="5397" y="5225"/>
                    </a:cubicBezTo>
                    <a:cubicBezTo>
                      <a:pt x="5397" y="5323"/>
                      <a:pt x="6128" y="6040"/>
                      <a:pt x="6331" y="6141"/>
                    </a:cubicBezTo>
                    <a:cubicBezTo>
                      <a:pt x="6455" y="6203"/>
                      <a:pt x="6556" y="6293"/>
                      <a:pt x="6556" y="6342"/>
                    </a:cubicBezTo>
                    <a:cubicBezTo>
                      <a:pt x="6556" y="6391"/>
                      <a:pt x="6645" y="6430"/>
                      <a:pt x="6753" y="6430"/>
                    </a:cubicBezTo>
                    <a:cubicBezTo>
                      <a:pt x="6860" y="6430"/>
                      <a:pt x="6968" y="6491"/>
                      <a:pt x="6993" y="6564"/>
                    </a:cubicBezTo>
                    <a:cubicBezTo>
                      <a:pt x="7017" y="6638"/>
                      <a:pt x="7094" y="6701"/>
                      <a:pt x="7163" y="6703"/>
                    </a:cubicBezTo>
                    <a:cubicBezTo>
                      <a:pt x="7345" y="6707"/>
                      <a:pt x="7689" y="7062"/>
                      <a:pt x="7756" y="7317"/>
                    </a:cubicBezTo>
                    <a:cubicBezTo>
                      <a:pt x="7787" y="7436"/>
                      <a:pt x="7968" y="7724"/>
                      <a:pt x="8157" y="7958"/>
                    </a:cubicBezTo>
                    <a:lnTo>
                      <a:pt x="8501" y="8384"/>
                    </a:lnTo>
                    <a:lnTo>
                      <a:pt x="8245" y="8545"/>
                    </a:lnTo>
                    <a:lnTo>
                      <a:pt x="7987" y="8704"/>
                    </a:lnTo>
                    <a:lnTo>
                      <a:pt x="8279" y="8750"/>
                    </a:lnTo>
                    <a:cubicBezTo>
                      <a:pt x="8608" y="8803"/>
                      <a:pt x="8667" y="8946"/>
                      <a:pt x="8397" y="9033"/>
                    </a:cubicBezTo>
                    <a:cubicBezTo>
                      <a:pt x="8269" y="9075"/>
                      <a:pt x="8256" y="9094"/>
                      <a:pt x="8355" y="9100"/>
                    </a:cubicBezTo>
                    <a:cubicBezTo>
                      <a:pt x="8431" y="9105"/>
                      <a:pt x="8516" y="9180"/>
                      <a:pt x="8543" y="9266"/>
                    </a:cubicBezTo>
                    <a:cubicBezTo>
                      <a:pt x="8569" y="9352"/>
                      <a:pt x="8633" y="9484"/>
                      <a:pt x="8684" y="9557"/>
                    </a:cubicBezTo>
                    <a:cubicBezTo>
                      <a:pt x="8736" y="9631"/>
                      <a:pt x="8800" y="9803"/>
                      <a:pt x="8828" y="9939"/>
                    </a:cubicBezTo>
                    <a:cubicBezTo>
                      <a:pt x="8870" y="10141"/>
                      <a:pt x="8848" y="10200"/>
                      <a:pt x="8704" y="10270"/>
                    </a:cubicBezTo>
                    <a:cubicBezTo>
                      <a:pt x="8608" y="10317"/>
                      <a:pt x="8425" y="10454"/>
                      <a:pt x="8299" y="10576"/>
                    </a:cubicBezTo>
                    <a:cubicBezTo>
                      <a:pt x="8050" y="10817"/>
                      <a:pt x="8073" y="10845"/>
                      <a:pt x="8577" y="10926"/>
                    </a:cubicBezTo>
                    <a:cubicBezTo>
                      <a:pt x="8732" y="10951"/>
                      <a:pt x="8895" y="10929"/>
                      <a:pt x="8941" y="10876"/>
                    </a:cubicBezTo>
                    <a:cubicBezTo>
                      <a:pt x="9000" y="10807"/>
                      <a:pt x="9056" y="10811"/>
                      <a:pt x="9139" y="10890"/>
                    </a:cubicBezTo>
                    <a:cubicBezTo>
                      <a:pt x="9202" y="10951"/>
                      <a:pt x="9292" y="10975"/>
                      <a:pt x="9337" y="10943"/>
                    </a:cubicBezTo>
                    <a:cubicBezTo>
                      <a:pt x="9428" y="10878"/>
                      <a:pt x="9597" y="11313"/>
                      <a:pt x="9529" y="11440"/>
                    </a:cubicBezTo>
                    <a:cubicBezTo>
                      <a:pt x="9447" y="11594"/>
                      <a:pt x="8951" y="11524"/>
                      <a:pt x="8717" y="11324"/>
                    </a:cubicBezTo>
                    <a:cubicBezTo>
                      <a:pt x="8505" y="11143"/>
                      <a:pt x="8457" y="11137"/>
                      <a:pt x="8130" y="11238"/>
                    </a:cubicBezTo>
                    <a:cubicBezTo>
                      <a:pt x="7914" y="11305"/>
                      <a:pt x="7742" y="11317"/>
                      <a:pt x="7689" y="11268"/>
                    </a:cubicBezTo>
                    <a:cubicBezTo>
                      <a:pt x="7552" y="11141"/>
                      <a:pt x="5698" y="11191"/>
                      <a:pt x="5492" y="11326"/>
                    </a:cubicBezTo>
                    <a:cubicBezTo>
                      <a:pt x="5318" y="11441"/>
                      <a:pt x="5128" y="11396"/>
                      <a:pt x="5201" y="11259"/>
                    </a:cubicBezTo>
                    <a:cubicBezTo>
                      <a:pt x="5222" y="11220"/>
                      <a:pt x="4988" y="11159"/>
                      <a:pt x="4681" y="11123"/>
                    </a:cubicBezTo>
                    <a:cubicBezTo>
                      <a:pt x="3168" y="10948"/>
                      <a:pt x="2963" y="10941"/>
                      <a:pt x="2751" y="11058"/>
                    </a:cubicBezTo>
                    <a:cubicBezTo>
                      <a:pt x="2635" y="11123"/>
                      <a:pt x="2436" y="11180"/>
                      <a:pt x="2310" y="11184"/>
                    </a:cubicBezTo>
                    <a:cubicBezTo>
                      <a:pt x="2183" y="11188"/>
                      <a:pt x="2098" y="11226"/>
                      <a:pt x="2121" y="11268"/>
                    </a:cubicBezTo>
                    <a:cubicBezTo>
                      <a:pt x="2143" y="11310"/>
                      <a:pt x="2098" y="11370"/>
                      <a:pt x="2021" y="11402"/>
                    </a:cubicBezTo>
                    <a:cubicBezTo>
                      <a:pt x="1840" y="11475"/>
                      <a:pt x="1317" y="11764"/>
                      <a:pt x="1069" y="11928"/>
                    </a:cubicBezTo>
                    <a:cubicBezTo>
                      <a:pt x="962" y="11998"/>
                      <a:pt x="830" y="12037"/>
                      <a:pt x="774" y="12014"/>
                    </a:cubicBezTo>
                    <a:cubicBezTo>
                      <a:pt x="719" y="11990"/>
                      <a:pt x="693" y="12006"/>
                      <a:pt x="716" y="12049"/>
                    </a:cubicBezTo>
                    <a:cubicBezTo>
                      <a:pt x="739" y="12092"/>
                      <a:pt x="707" y="12177"/>
                      <a:pt x="643" y="12238"/>
                    </a:cubicBezTo>
                    <a:cubicBezTo>
                      <a:pt x="580" y="12299"/>
                      <a:pt x="527" y="12314"/>
                      <a:pt x="527" y="12272"/>
                    </a:cubicBezTo>
                    <a:cubicBezTo>
                      <a:pt x="527" y="12230"/>
                      <a:pt x="439" y="12347"/>
                      <a:pt x="331" y="12531"/>
                    </a:cubicBezTo>
                    <a:cubicBezTo>
                      <a:pt x="222" y="12716"/>
                      <a:pt x="106" y="12847"/>
                      <a:pt x="73" y="12823"/>
                    </a:cubicBezTo>
                    <a:cubicBezTo>
                      <a:pt x="28" y="12791"/>
                      <a:pt x="2" y="12966"/>
                      <a:pt x="0" y="13183"/>
                    </a:cubicBezTo>
                    <a:cubicBezTo>
                      <a:pt x="-2" y="13401"/>
                      <a:pt x="18" y="13661"/>
                      <a:pt x="62" y="13795"/>
                    </a:cubicBezTo>
                    <a:cubicBezTo>
                      <a:pt x="142" y="14037"/>
                      <a:pt x="590" y="14396"/>
                      <a:pt x="869" y="14441"/>
                    </a:cubicBezTo>
                    <a:cubicBezTo>
                      <a:pt x="957" y="14455"/>
                      <a:pt x="1501" y="14468"/>
                      <a:pt x="2077" y="14468"/>
                    </a:cubicBezTo>
                    <a:cubicBezTo>
                      <a:pt x="3286" y="14468"/>
                      <a:pt x="3459" y="14537"/>
                      <a:pt x="3335" y="14969"/>
                    </a:cubicBezTo>
                    <a:cubicBezTo>
                      <a:pt x="3294" y="15112"/>
                      <a:pt x="3185" y="15272"/>
                      <a:pt x="3093" y="15325"/>
                    </a:cubicBezTo>
                    <a:cubicBezTo>
                      <a:pt x="3001" y="15379"/>
                      <a:pt x="2947" y="15448"/>
                      <a:pt x="2973" y="15478"/>
                    </a:cubicBezTo>
                    <a:cubicBezTo>
                      <a:pt x="3000" y="15509"/>
                      <a:pt x="2921" y="15583"/>
                      <a:pt x="2799" y="15644"/>
                    </a:cubicBezTo>
                    <a:cubicBezTo>
                      <a:pt x="2414" y="15834"/>
                      <a:pt x="2026" y="16355"/>
                      <a:pt x="2041" y="16658"/>
                    </a:cubicBezTo>
                    <a:cubicBezTo>
                      <a:pt x="2064" y="17120"/>
                      <a:pt x="2071" y="17149"/>
                      <a:pt x="2174" y="17149"/>
                    </a:cubicBezTo>
                    <a:cubicBezTo>
                      <a:pt x="2228" y="17149"/>
                      <a:pt x="2408" y="17228"/>
                      <a:pt x="2573" y="17325"/>
                    </a:cubicBezTo>
                    <a:cubicBezTo>
                      <a:pt x="2785" y="17450"/>
                      <a:pt x="2902" y="17476"/>
                      <a:pt x="2969" y="17411"/>
                    </a:cubicBezTo>
                    <a:cubicBezTo>
                      <a:pt x="3030" y="17353"/>
                      <a:pt x="3082" y="17350"/>
                      <a:pt x="3111" y="17404"/>
                    </a:cubicBezTo>
                    <a:cubicBezTo>
                      <a:pt x="3178" y="17529"/>
                      <a:pt x="3670" y="17608"/>
                      <a:pt x="4407" y="17614"/>
                    </a:cubicBezTo>
                    <a:cubicBezTo>
                      <a:pt x="4760" y="17617"/>
                      <a:pt x="5093" y="17660"/>
                      <a:pt x="5146" y="17708"/>
                    </a:cubicBezTo>
                    <a:cubicBezTo>
                      <a:pt x="5208" y="17765"/>
                      <a:pt x="5277" y="17765"/>
                      <a:pt x="5339" y="17710"/>
                    </a:cubicBezTo>
                    <a:cubicBezTo>
                      <a:pt x="5392" y="17664"/>
                      <a:pt x="5609" y="17614"/>
                      <a:pt x="5821" y="17601"/>
                    </a:cubicBezTo>
                    <a:cubicBezTo>
                      <a:pt x="6032" y="17589"/>
                      <a:pt x="6268" y="17542"/>
                      <a:pt x="6344" y="17495"/>
                    </a:cubicBezTo>
                    <a:cubicBezTo>
                      <a:pt x="6420" y="17448"/>
                      <a:pt x="6522" y="17437"/>
                      <a:pt x="6571" y="17472"/>
                    </a:cubicBezTo>
                    <a:cubicBezTo>
                      <a:pt x="6690" y="17557"/>
                      <a:pt x="7579" y="17512"/>
                      <a:pt x="7679" y="17415"/>
                    </a:cubicBezTo>
                    <a:cubicBezTo>
                      <a:pt x="7723" y="17373"/>
                      <a:pt x="7862" y="17353"/>
                      <a:pt x="7988" y="17369"/>
                    </a:cubicBezTo>
                    <a:cubicBezTo>
                      <a:pt x="8115" y="17385"/>
                      <a:pt x="8281" y="17359"/>
                      <a:pt x="8357" y="17312"/>
                    </a:cubicBezTo>
                    <a:cubicBezTo>
                      <a:pt x="8601" y="17163"/>
                      <a:pt x="9066" y="17139"/>
                      <a:pt x="9219" y="17268"/>
                    </a:cubicBezTo>
                    <a:cubicBezTo>
                      <a:pt x="9377" y="17402"/>
                      <a:pt x="9323" y="17595"/>
                      <a:pt x="9128" y="17595"/>
                    </a:cubicBezTo>
                    <a:cubicBezTo>
                      <a:pt x="9059" y="17595"/>
                      <a:pt x="8941" y="17662"/>
                      <a:pt x="8864" y="17742"/>
                    </a:cubicBezTo>
                    <a:cubicBezTo>
                      <a:pt x="8787" y="17822"/>
                      <a:pt x="8653" y="17891"/>
                      <a:pt x="8566" y="17897"/>
                    </a:cubicBezTo>
                    <a:cubicBezTo>
                      <a:pt x="8480" y="17903"/>
                      <a:pt x="8409" y="17938"/>
                      <a:pt x="8410" y="17975"/>
                    </a:cubicBezTo>
                    <a:cubicBezTo>
                      <a:pt x="8411" y="18011"/>
                      <a:pt x="8412" y="18102"/>
                      <a:pt x="8412" y="18176"/>
                    </a:cubicBezTo>
                    <a:cubicBezTo>
                      <a:pt x="8412" y="18359"/>
                      <a:pt x="8631" y="18343"/>
                      <a:pt x="8982" y="18136"/>
                    </a:cubicBezTo>
                    <a:cubicBezTo>
                      <a:pt x="9144" y="18041"/>
                      <a:pt x="9320" y="17984"/>
                      <a:pt x="9373" y="18008"/>
                    </a:cubicBezTo>
                    <a:cubicBezTo>
                      <a:pt x="9426" y="18032"/>
                      <a:pt x="9510" y="17993"/>
                      <a:pt x="9560" y="17922"/>
                    </a:cubicBezTo>
                    <a:cubicBezTo>
                      <a:pt x="9611" y="17852"/>
                      <a:pt x="10061" y="17684"/>
                      <a:pt x="10560" y="17549"/>
                    </a:cubicBezTo>
                    <a:cubicBezTo>
                      <a:pt x="11058" y="17414"/>
                      <a:pt x="11725" y="17213"/>
                      <a:pt x="12044" y="17101"/>
                    </a:cubicBezTo>
                    <a:cubicBezTo>
                      <a:pt x="12775" y="16843"/>
                      <a:pt x="12884" y="16830"/>
                      <a:pt x="13155" y="16958"/>
                    </a:cubicBezTo>
                    <a:cubicBezTo>
                      <a:pt x="13298" y="17026"/>
                      <a:pt x="13359" y="17108"/>
                      <a:pt x="13331" y="17193"/>
                    </a:cubicBezTo>
                    <a:cubicBezTo>
                      <a:pt x="13307" y="17264"/>
                      <a:pt x="13319" y="17345"/>
                      <a:pt x="13358" y="17373"/>
                    </a:cubicBezTo>
                    <a:cubicBezTo>
                      <a:pt x="13449" y="17438"/>
                      <a:pt x="13331" y="17815"/>
                      <a:pt x="13215" y="17830"/>
                    </a:cubicBezTo>
                    <a:cubicBezTo>
                      <a:pt x="13050" y="17851"/>
                      <a:pt x="13045" y="17863"/>
                      <a:pt x="13122" y="18029"/>
                    </a:cubicBezTo>
                    <a:cubicBezTo>
                      <a:pt x="13177" y="18149"/>
                      <a:pt x="13167" y="18243"/>
                      <a:pt x="13087" y="18364"/>
                    </a:cubicBezTo>
                    <a:cubicBezTo>
                      <a:pt x="13027" y="18457"/>
                      <a:pt x="12971" y="18493"/>
                      <a:pt x="12964" y="18444"/>
                    </a:cubicBezTo>
                    <a:cubicBezTo>
                      <a:pt x="12957" y="18395"/>
                      <a:pt x="12930" y="18494"/>
                      <a:pt x="12904" y="18666"/>
                    </a:cubicBezTo>
                    <a:cubicBezTo>
                      <a:pt x="12875" y="18854"/>
                      <a:pt x="12811" y="18981"/>
                      <a:pt x="12744" y="18981"/>
                    </a:cubicBezTo>
                    <a:cubicBezTo>
                      <a:pt x="12668" y="18981"/>
                      <a:pt x="12630" y="19082"/>
                      <a:pt x="12628" y="19293"/>
                    </a:cubicBezTo>
                    <a:cubicBezTo>
                      <a:pt x="12625" y="19489"/>
                      <a:pt x="12589" y="19598"/>
                      <a:pt x="12529" y="19584"/>
                    </a:cubicBezTo>
                    <a:cubicBezTo>
                      <a:pt x="12478" y="19572"/>
                      <a:pt x="12398" y="19642"/>
                      <a:pt x="12353" y="19739"/>
                    </a:cubicBezTo>
                    <a:cubicBezTo>
                      <a:pt x="12308" y="19837"/>
                      <a:pt x="12294" y="19917"/>
                      <a:pt x="12322" y="19917"/>
                    </a:cubicBezTo>
                    <a:cubicBezTo>
                      <a:pt x="12350" y="19917"/>
                      <a:pt x="12333" y="19973"/>
                      <a:pt x="12284" y="20041"/>
                    </a:cubicBezTo>
                    <a:cubicBezTo>
                      <a:pt x="12217" y="20135"/>
                      <a:pt x="12218" y="20174"/>
                      <a:pt x="12293" y="20205"/>
                    </a:cubicBezTo>
                    <a:cubicBezTo>
                      <a:pt x="12477" y="20279"/>
                      <a:pt x="12765" y="20139"/>
                      <a:pt x="12787" y="19964"/>
                    </a:cubicBezTo>
                    <a:cubicBezTo>
                      <a:pt x="12800" y="19868"/>
                      <a:pt x="12864" y="19741"/>
                      <a:pt x="12931" y="19685"/>
                    </a:cubicBezTo>
                    <a:cubicBezTo>
                      <a:pt x="13007" y="19621"/>
                      <a:pt x="13033" y="19523"/>
                      <a:pt x="13000" y="19425"/>
                    </a:cubicBezTo>
                    <a:cubicBezTo>
                      <a:pt x="12967" y="19324"/>
                      <a:pt x="12995" y="19227"/>
                      <a:pt x="13078" y="19157"/>
                    </a:cubicBezTo>
                    <a:cubicBezTo>
                      <a:pt x="13150" y="19096"/>
                      <a:pt x="13224" y="18959"/>
                      <a:pt x="13242" y="18855"/>
                    </a:cubicBezTo>
                    <a:cubicBezTo>
                      <a:pt x="13259" y="18751"/>
                      <a:pt x="13458" y="18424"/>
                      <a:pt x="13683" y="18128"/>
                    </a:cubicBezTo>
                    <a:cubicBezTo>
                      <a:pt x="13909" y="17831"/>
                      <a:pt x="14092" y="17552"/>
                      <a:pt x="14092" y="17507"/>
                    </a:cubicBezTo>
                    <a:cubicBezTo>
                      <a:pt x="14092" y="17462"/>
                      <a:pt x="14137" y="17376"/>
                      <a:pt x="14190" y="17314"/>
                    </a:cubicBezTo>
                    <a:cubicBezTo>
                      <a:pt x="14243" y="17253"/>
                      <a:pt x="14287" y="17070"/>
                      <a:pt x="14287" y="16910"/>
                    </a:cubicBezTo>
                    <a:cubicBezTo>
                      <a:pt x="14287" y="16713"/>
                      <a:pt x="14335" y="16589"/>
                      <a:pt x="14436" y="16526"/>
                    </a:cubicBezTo>
                    <a:cubicBezTo>
                      <a:pt x="14656" y="16390"/>
                      <a:pt x="15296" y="16416"/>
                      <a:pt x="15553" y="16570"/>
                    </a:cubicBezTo>
                    <a:cubicBezTo>
                      <a:pt x="15676" y="16644"/>
                      <a:pt x="15979" y="16718"/>
                      <a:pt x="16226" y="16734"/>
                    </a:cubicBezTo>
                    <a:cubicBezTo>
                      <a:pt x="16472" y="16749"/>
                      <a:pt x="16719" y="16801"/>
                      <a:pt x="16774" y="16851"/>
                    </a:cubicBezTo>
                    <a:cubicBezTo>
                      <a:pt x="16830" y="16901"/>
                      <a:pt x="16929" y="16964"/>
                      <a:pt x="16992" y="16989"/>
                    </a:cubicBezTo>
                    <a:cubicBezTo>
                      <a:pt x="17072" y="17022"/>
                      <a:pt x="17104" y="17150"/>
                      <a:pt x="17096" y="17400"/>
                    </a:cubicBezTo>
                    <a:cubicBezTo>
                      <a:pt x="17089" y="17638"/>
                      <a:pt x="17122" y="17778"/>
                      <a:pt x="17192" y="17809"/>
                    </a:cubicBezTo>
                    <a:cubicBezTo>
                      <a:pt x="17252" y="17835"/>
                      <a:pt x="17302" y="17929"/>
                      <a:pt x="17303" y="18016"/>
                    </a:cubicBezTo>
                    <a:cubicBezTo>
                      <a:pt x="17307" y="18248"/>
                      <a:pt x="17571" y="18578"/>
                      <a:pt x="17752" y="18578"/>
                    </a:cubicBezTo>
                    <a:cubicBezTo>
                      <a:pt x="17927" y="18578"/>
                      <a:pt x="18183" y="19072"/>
                      <a:pt x="18094" y="19236"/>
                    </a:cubicBezTo>
                    <a:cubicBezTo>
                      <a:pt x="18063" y="19292"/>
                      <a:pt x="18047" y="19404"/>
                      <a:pt x="18059" y="19486"/>
                    </a:cubicBezTo>
                    <a:cubicBezTo>
                      <a:pt x="18071" y="19567"/>
                      <a:pt x="18009" y="19692"/>
                      <a:pt x="17919" y="19764"/>
                    </a:cubicBezTo>
                    <a:cubicBezTo>
                      <a:pt x="17805" y="19857"/>
                      <a:pt x="17763" y="19972"/>
                      <a:pt x="17779" y="20152"/>
                    </a:cubicBezTo>
                    <a:cubicBezTo>
                      <a:pt x="17797" y="20350"/>
                      <a:pt x="17773" y="20404"/>
                      <a:pt x="17674" y="20385"/>
                    </a:cubicBezTo>
                    <a:cubicBezTo>
                      <a:pt x="17577" y="20366"/>
                      <a:pt x="17552" y="20417"/>
                      <a:pt x="17568" y="20592"/>
                    </a:cubicBezTo>
                    <a:cubicBezTo>
                      <a:pt x="17582" y="20735"/>
                      <a:pt x="17544" y="20844"/>
                      <a:pt x="17474" y="20875"/>
                    </a:cubicBezTo>
                    <a:cubicBezTo>
                      <a:pt x="17362" y="20925"/>
                      <a:pt x="16836" y="21495"/>
                      <a:pt x="16836" y="21567"/>
                    </a:cubicBezTo>
                    <a:cubicBezTo>
                      <a:pt x="16836" y="21587"/>
                      <a:pt x="16950" y="21600"/>
                      <a:pt x="17089" y="21596"/>
                    </a:cubicBezTo>
                    <a:cubicBezTo>
                      <a:pt x="17452" y="21587"/>
                      <a:pt x="17925" y="21138"/>
                      <a:pt x="17905" y="20823"/>
                    </a:cubicBezTo>
                    <a:cubicBezTo>
                      <a:pt x="17887" y="20551"/>
                      <a:pt x="17973" y="20338"/>
                      <a:pt x="18074" y="20410"/>
                    </a:cubicBezTo>
                    <a:cubicBezTo>
                      <a:pt x="18110" y="20436"/>
                      <a:pt x="18139" y="20299"/>
                      <a:pt x="18137" y="20106"/>
                    </a:cubicBezTo>
                    <a:cubicBezTo>
                      <a:pt x="18133" y="19724"/>
                      <a:pt x="18199" y="19529"/>
                      <a:pt x="18308" y="19607"/>
                    </a:cubicBezTo>
                    <a:cubicBezTo>
                      <a:pt x="18346" y="19635"/>
                      <a:pt x="18374" y="19442"/>
                      <a:pt x="18368" y="19178"/>
                    </a:cubicBezTo>
                    <a:cubicBezTo>
                      <a:pt x="18357" y="18697"/>
                      <a:pt x="18419" y="18448"/>
                      <a:pt x="18531" y="18528"/>
                    </a:cubicBezTo>
                    <a:cubicBezTo>
                      <a:pt x="18565" y="18552"/>
                      <a:pt x="18594" y="18126"/>
                      <a:pt x="18599" y="17581"/>
                    </a:cubicBezTo>
                    <a:cubicBezTo>
                      <a:pt x="18605" y="16711"/>
                      <a:pt x="18627" y="16565"/>
                      <a:pt x="18766" y="16394"/>
                    </a:cubicBezTo>
                    <a:cubicBezTo>
                      <a:pt x="18853" y="16287"/>
                      <a:pt x="18924" y="16135"/>
                      <a:pt x="18924" y="16057"/>
                    </a:cubicBezTo>
                    <a:cubicBezTo>
                      <a:pt x="18924" y="15840"/>
                      <a:pt x="19251" y="15180"/>
                      <a:pt x="19406" y="15084"/>
                    </a:cubicBezTo>
                    <a:cubicBezTo>
                      <a:pt x="19481" y="15038"/>
                      <a:pt x="19542" y="14955"/>
                      <a:pt x="19542" y="14902"/>
                    </a:cubicBezTo>
                    <a:cubicBezTo>
                      <a:pt x="19542" y="14838"/>
                      <a:pt x="19503" y="14842"/>
                      <a:pt x="19427" y="14915"/>
                    </a:cubicBezTo>
                    <a:cubicBezTo>
                      <a:pt x="19224" y="15110"/>
                      <a:pt x="19066" y="14953"/>
                      <a:pt x="19093" y="14581"/>
                    </a:cubicBezTo>
                    <a:cubicBezTo>
                      <a:pt x="19108" y="14371"/>
                      <a:pt x="19152" y="14255"/>
                      <a:pt x="19213" y="14269"/>
                    </a:cubicBezTo>
                    <a:cubicBezTo>
                      <a:pt x="19266" y="14281"/>
                      <a:pt x="19315" y="14251"/>
                      <a:pt x="19320" y="14202"/>
                    </a:cubicBezTo>
                    <a:cubicBezTo>
                      <a:pt x="19325" y="14153"/>
                      <a:pt x="19335" y="14064"/>
                      <a:pt x="19340" y="14007"/>
                    </a:cubicBezTo>
                    <a:cubicBezTo>
                      <a:pt x="19353" y="13866"/>
                      <a:pt x="19516" y="13813"/>
                      <a:pt x="19578" y="13929"/>
                    </a:cubicBezTo>
                    <a:cubicBezTo>
                      <a:pt x="19606" y="13981"/>
                      <a:pt x="19663" y="14022"/>
                      <a:pt x="19705" y="14022"/>
                    </a:cubicBezTo>
                    <a:cubicBezTo>
                      <a:pt x="19748" y="14022"/>
                      <a:pt x="19763" y="13984"/>
                      <a:pt x="19738" y="13938"/>
                    </a:cubicBezTo>
                    <a:cubicBezTo>
                      <a:pt x="19654" y="13780"/>
                      <a:pt x="20006" y="13636"/>
                      <a:pt x="20212" y="13745"/>
                    </a:cubicBezTo>
                    <a:lnTo>
                      <a:pt x="20400" y="13844"/>
                    </a:lnTo>
                    <a:lnTo>
                      <a:pt x="20183" y="14175"/>
                    </a:lnTo>
                    <a:lnTo>
                      <a:pt x="19967" y="14506"/>
                    </a:lnTo>
                    <a:lnTo>
                      <a:pt x="20316" y="14227"/>
                    </a:lnTo>
                    <a:cubicBezTo>
                      <a:pt x="20661" y="13952"/>
                      <a:pt x="21598" y="12981"/>
                      <a:pt x="21423" y="13081"/>
                    </a:cubicBezTo>
                    <a:cubicBezTo>
                      <a:pt x="21372" y="13109"/>
                      <a:pt x="21309" y="13091"/>
                      <a:pt x="21283" y="13041"/>
                    </a:cubicBezTo>
                    <a:cubicBezTo>
                      <a:pt x="21251" y="12981"/>
                      <a:pt x="21185" y="12980"/>
                      <a:pt x="21094" y="13037"/>
                    </a:cubicBezTo>
                    <a:cubicBezTo>
                      <a:pt x="21017" y="13084"/>
                      <a:pt x="20823" y="13098"/>
                      <a:pt x="20661" y="13068"/>
                    </a:cubicBezTo>
                    <a:cubicBezTo>
                      <a:pt x="20449" y="13028"/>
                      <a:pt x="20383" y="13041"/>
                      <a:pt x="20423" y="13116"/>
                    </a:cubicBezTo>
                    <a:cubicBezTo>
                      <a:pt x="20499" y="13258"/>
                      <a:pt x="20169" y="13391"/>
                      <a:pt x="19894" y="13330"/>
                    </a:cubicBezTo>
                    <a:cubicBezTo>
                      <a:pt x="19741" y="13296"/>
                      <a:pt x="19691" y="13313"/>
                      <a:pt x="19729" y="13385"/>
                    </a:cubicBezTo>
                    <a:cubicBezTo>
                      <a:pt x="19786" y="13491"/>
                      <a:pt x="19424" y="13702"/>
                      <a:pt x="19316" y="13626"/>
                    </a:cubicBezTo>
                    <a:cubicBezTo>
                      <a:pt x="19285" y="13603"/>
                      <a:pt x="19273" y="13467"/>
                      <a:pt x="19291" y="13324"/>
                    </a:cubicBezTo>
                    <a:cubicBezTo>
                      <a:pt x="19320" y="13093"/>
                      <a:pt x="19302" y="13062"/>
                      <a:pt x="19126" y="13062"/>
                    </a:cubicBezTo>
                    <a:cubicBezTo>
                      <a:pt x="19016" y="13062"/>
                      <a:pt x="18946" y="13098"/>
                      <a:pt x="18969" y="13141"/>
                    </a:cubicBezTo>
                    <a:cubicBezTo>
                      <a:pt x="18992" y="13184"/>
                      <a:pt x="18914" y="13261"/>
                      <a:pt x="18795" y="13313"/>
                    </a:cubicBezTo>
                    <a:cubicBezTo>
                      <a:pt x="18609" y="13395"/>
                      <a:pt x="18558" y="13382"/>
                      <a:pt x="18441" y="13215"/>
                    </a:cubicBezTo>
                    <a:cubicBezTo>
                      <a:pt x="18340" y="13071"/>
                      <a:pt x="18249" y="13031"/>
                      <a:pt x="18094" y="13066"/>
                    </a:cubicBezTo>
                    <a:cubicBezTo>
                      <a:pt x="17857" y="13118"/>
                      <a:pt x="17580" y="12987"/>
                      <a:pt x="17650" y="12856"/>
                    </a:cubicBezTo>
                    <a:cubicBezTo>
                      <a:pt x="17675" y="12810"/>
                      <a:pt x="17614" y="12773"/>
                      <a:pt x="17514" y="12773"/>
                    </a:cubicBezTo>
                    <a:cubicBezTo>
                      <a:pt x="17414" y="12773"/>
                      <a:pt x="17296" y="12731"/>
                      <a:pt x="17252" y="12680"/>
                    </a:cubicBezTo>
                    <a:cubicBezTo>
                      <a:pt x="17209" y="12630"/>
                      <a:pt x="17088" y="12571"/>
                      <a:pt x="16985" y="12548"/>
                    </a:cubicBezTo>
                    <a:cubicBezTo>
                      <a:pt x="16882" y="12525"/>
                      <a:pt x="16757" y="12441"/>
                      <a:pt x="16707" y="12362"/>
                    </a:cubicBezTo>
                    <a:cubicBezTo>
                      <a:pt x="16657" y="12283"/>
                      <a:pt x="16584" y="12241"/>
                      <a:pt x="16547" y="12267"/>
                    </a:cubicBezTo>
                    <a:cubicBezTo>
                      <a:pt x="16484" y="12312"/>
                      <a:pt x="15943" y="12196"/>
                      <a:pt x="15677" y="12081"/>
                    </a:cubicBezTo>
                    <a:cubicBezTo>
                      <a:pt x="15613" y="12053"/>
                      <a:pt x="15510" y="12027"/>
                      <a:pt x="15446" y="12022"/>
                    </a:cubicBezTo>
                    <a:cubicBezTo>
                      <a:pt x="15366" y="12016"/>
                      <a:pt x="15326" y="11901"/>
                      <a:pt x="15315" y="11655"/>
                    </a:cubicBezTo>
                    <a:cubicBezTo>
                      <a:pt x="15271" y="10613"/>
                      <a:pt x="15240" y="10420"/>
                      <a:pt x="15119" y="10400"/>
                    </a:cubicBezTo>
                    <a:cubicBezTo>
                      <a:pt x="15027" y="10384"/>
                      <a:pt x="14997" y="10457"/>
                      <a:pt x="14997" y="10691"/>
                    </a:cubicBezTo>
                    <a:cubicBezTo>
                      <a:pt x="14997" y="11029"/>
                      <a:pt x="14892" y="11221"/>
                      <a:pt x="14757" y="11125"/>
                    </a:cubicBezTo>
                    <a:cubicBezTo>
                      <a:pt x="14711" y="11092"/>
                      <a:pt x="14672" y="10971"/>
                      <a:pt x="14672" y="10857"/>
                    </a:cubicBezTo>
                    <a:cubicBezTo>
                      <a:pt x="14672" y="10727"/>
                      <a:pt x="14617" y="10634"/>
                      <a:pt x="14523" y="10605"/>
                    </a:cubicBezTo>
                    <a:cubicBezTo>
                      <a:pt x="14416" y="10573"/>
                      <a:pt x="14386" y="10507"/>
                      <a:pt x="14416" y="10375"/>
                    </a:cubicBezTo>
                    <a:cubicBezTo>
                      <a:pt x="14446" y="10243"/>
                      <a:pt x="14385" y="10112"/>
                      <a:pt x="14203" y="9920"/>
                    </a:cubicBezTo>
                    <a:cubicBezTo>
                      <a:pt x="14063" y="9772"/>
                      <a:pt x="13939" y="9583"/>
                      <a:pt x="13929" y="9499"/>
                    </a:cubicBezTo>
                    <a:cubicBezTo>
                      <a:pt x="13918" y="9415"/>
                      <a:pt x="13854" y="9312"/>
                      <a:pt x="13787" y="9268"/>
                    </a:cubicBezTo>
                    <a:cubicBezTo>
                      <a:pt x="13720" y="9225"/>
                      <a:pt x="13682" y="9156"/>
                      <a:pt x="13703" y="9115"/>
                    </a:cubicBezTo>
                    <a:cubicBezTo>
                      <a:pt x="13725" y="9075"/>
                      <a:pt x="13674" y="9021"/>
                      <a:pt x="13589" y="8996"/>
                    </a:cubicBezTo>
                    <a:cubicBezTo>
                      <a:pt x="13487" y="8965"/>
                      <a:pt x="13451" y="8900"/>
                      <a:pt x="13482" y="8807"/>
                    </a:cubicBezTo>
                    <a:cubicBezTo>
                      <a:pt x="13511" y="8718"/>
                      <a:pt x="13435" y="8560"/>
                      <a:pt x="13273" y="8375"/>
                    </a:cubicBezTo>
                    <a:cubicBezTo>
                      <a:pt x="13131" y="8215"/>
                      <a:pt x="13023" y="8054"/>
                      <a:pt x="13033" y="8017"/>
                    </a:cubicBezTo>
                    <a:cubicBezTo>
                      <a:pt x="13042" y="7980"/>
                      <a:pt x="12999" y="7950"/>
                      <a:pt x="12936" y="7950"/>
                    </a:cubicBezTo>
                    <a:cubicBezTo>
                      <a:pt x="12805" y="7950"/>
                      <a:pt x="12643" y="7645"/>
                      <a:pt x="12724" y="7552"/>
                    </a:cubicBezTo>
                    <a:cubicBezTo>
                      <a:pt x="12754" y="7517"/>
                      <a:pt x="12718" y="7451"/>
                      <a:pt x="12644" y="7403"/>
                    </a:cubicBezTo>
                    <a:cubicBezTo>
                      <a:pt x="12570" y="7355"/>
                      <a:pt x="12508" y="7256"/>
                      <a:pt x="12508" y="7185"/>
                    </a:cubicBezTo>
                    <a:cubicBezTo>
                      <a:pt x="12508" y="7114"/>
                      <a:pt x="12468" y="7066"/>
                      <a:pt x="12417" y="7078"/>
                    </a:cubicBezTo>
                    <a:cubicBezTo>
                      <a:pt x="12366" y="7090"/>
                      <a:pt x="12304" y="6992"/>
                      <a:pt x="12280" y="6860"/>
                    </a:cubicBezTo>
                    <a:cubicBezTo>
                      <a:pt x="12237" y="6617"/>
                      <a:pt x="11795" y="5970"/>
                      <a:pt x="11681" y="5984"/>
                    </a:cubicBezTo>
                    <a:cubicBezTo>
                      <a:pt x="11647" y="5988"/>
                      <a:pt x="11602" y="5867"/>
                      <a:pt x="11581" y="5716"/>
                    </a:cubicBezTo>
                    <a:cubicBezTo>
                      <a:pt x="11560" y="5564"/>
                      <a:pt x="11509" y="5446"/>
                      <a:pt x="11468" y="5451"/>
                    </a:cubicBezTo>
                    <a:cubicBezTo>
                      <a:pt x="11427" y="5457"/>
                      <a:pt x="11368" y="5388"/>
                      <a:pt x="11337" y="5298"/>
                    </a:cubicBezTo>
                    <a:cubicBezTo>
                      <a:pt x="11307" y="5209"/>
                      <a:pt x="11280" y="5172"/>
                      <a:pt x="11277" y="5215"/>
                    </a:cubicBezTo>
                    <a:cubicBezTo>
                      <a:pt x="11274" y="5257"/>
                      <a:pt x="11224" y="5247"/>
                      <a:pt x="11167" y="5192"/>
                    </a:cubicBezTo>
                    <a:cubicBezTo>
                      <a:pt x="11109" y="5136"/>
                      <a:pt x="11077" y="4995"/>
                      <a:pt x="11096" y="4879"/>
                    </a:cubicBezTo>
                    <a:cubicBezTo>
                      <a:pt x="11121" y="4724"/>
                      <a:pt x="11090" y="4656"/>
                      <a:pt x="10974" y="4621"/>
                    </a:cubicBezTo>
                    <a:cubicBezTo>
                      <a:pt x="10862" y="4588"/>
                      <a:pt x="10830" y="4524"/>
                      <a:pt x="10859" y="4395"/>
                    </a:cubicBezTo>
                    <a:cubicBezTo>
                      <a:pt x="10885" y="4283"/>
                      <a:pt x="10839" y="4145"/>
                      <a:pt x="10738" y="4028"/>
                    </a:cubicBezTo>
                    <a:cubicBezTo>
                      <a:pt x="10649" y="3926"/>
                      <a:pt x="10576" y="3866"/>
                      <a:pt x="10576" y="3896"/>
                    </a:cubicBezTo>
                    <a:cubicBezTo>
                      <a:pt x="10576" y="3927"/>
                      <a:pt x="10526" y="3905"/>
                      <a:pt x="10465" y="3846"/>
                    </a:cubicBezTo>
                    <a:cubicBezTo>
                      <a:pt x="10404" y="3787"/>
                      <a:pt x="10374" y="3675"/>
                      <a:pt x="10400" y="3597"/>
                    </a:cubicBezTo>
                    <a:cubicBezTo>
                      <a:pt x="10432" y="3499"/>
                      <a:pt x="10418" y="3476"/>
                      <a:pt x="10352" y="3523"/>
                    </a:cubicBezTo>
                    <a:cubicBezTo>
                      <a:pt x="10291" y="3567"/>
                      <a:pt x="10242" y="3524"/>
                      <a:pt x="10214" y="3404"/>
                    </a:cubicBezTo>
                    <a:cubicBezTo>
                      <a:pt x="10191" y="3301"/>
                      <a:pt x="10142" y="3240"/>
                      <a:pt x="10104" y="3268"/>
                    </a:cubicBezTo>
                    <a:cubicBezTo>
                      <a:pt x="10066" y="3295"/>
                      <a:pt x="10008" y="3236"/>
                      <a:pt x="9976" y="3138"/>
                    </a:cubicBezTo>
                    <a:cubicBezTo>
                      <a:pt x="9945" y="3039"/>
                      <a:pt x="9884" y="2958"/>
                      <a:pt x="9842" y="2957"/>
                    </a:cubicBezTo>
                    <a:cubicBezTo>
                      <a:pt x="9799" y="2957"/>
                      <a:pt x="9753" y="2885"/>
                      <a:pt x="9738" y="2796"/>
                    </a:cubicBezTo>
                    <a:cubicBezTo>
                      <a:pt x="9699" y="2564"/>
                      <a:pt x="9425" y="2247"/>
                      <a:pt x="9233" y="2213"/>
                    </a:cubicBezTo>
                    <a:cubicBezTo>
                      <a:pt x="9143" y="2197"/>
                      <a:pt x="9077" y="2135"/>
                      <a:pt x="9088" y="2075"/>
                    </a:cubicBezTo>
                    <a:cubicBezTo>
                      <a:pt x="9098" y="2015"/>
                      <a:pt x="9055" y="1966"/>
                      <a:pt x="8990" y="1966"/>
                    </a:cubicBezTo>
                    <a:cubicBezTo>
                      <a:pt x="8925" y="1966"/>
                      <a:pt x="8850" y="1905"/>
                      <a:pt x="8826" y="1832"/>
                    </a:cubicBezTo>
                    <a:cubicBezTo>
                      <a:pt x="8802" y="1758"/>
                      <a:pt x="8749" y="1723"/>
                      <a:pt x="8708" y="1752"/>
                    </a:cubicBezTo>
                    <a:cubicBezTo>
                      <a:pt x="8667" y="1781"/>
                      <a:pt x="8614" y="1718"/>
                      <a:pt x="8590" y="1612"/>
                    </a:cubicBezTo>
                    <a:cubicBezTo>
                      <a:pt x="8565" y="1502"/>
                      <a:pt x="8503" y="1438"/>
                      <a:pt x="8446" y="1463"/>
                    </a:cubicBezTo>
                    <a:cubicBezTo>
                      <a:pt x="8326" y="1516"/>
                      <a:pt x="8158" y="1308"/>
                      <a:pt x="8239" y="1205"/>
                    </a:cubicBezTo>
                    <a:cubicBezTo>
                      <a:pt x="8271" y="1165"/>
                      <a:pt x="8238" y="1157"/>
                      <a:pt x="8166" y="1186"/>
                    </a:cubicBezTo>
                    <a:cubicBezTo>
                      <a:pt x="8095" y="1216"/>
                      <a:pt x="7996" y="1182"/>
                      <a:pt x="7945" y="1111"/>
                    </a:cubicBezTo>
                    <a:cubicBezTo>
                      <a:pt x="7894" y="1040"/>
                      <a:pt x="7882" y="978"/>
                      <a:pt x="7919" y="973"/>
                    </a:cubicBezTo>
                    <a:cubicBezTo>
                      <a:pt x="7956" y="967"/>
                      <a:pt x="7882" y="933"/>
                      <a:pt x="7754" y="899"/>
                    </a:cubicBezTo>
                    <a:cubicBezTo>
                      <a:pt x="7620" y="864"/>
                      <a:pt x="7532" y="789"/>
                      <a:pt x="7545" y="721"/>
                    </a:cubicBezTo>
                    <a:cubicBezTo>
                      <a:pt x="7560" y="642"/>
                      <a:pt x="7515" y="618"/>
                      <a:pt x="7409" y="650"/>
                    </a:cubicBezTo>
                    <a:cubicBezTo>
                      <a:pt x="7301" y="682"/>
                      <a:pt x="7224" y="641"/>
                      <a:pt x="7169" y="522"/>
                    </a:cubicBezTo>
                    <a:cubicBezTo>
                      <a:pt x="7108" y="391"/>
                      <a:pt x="7033" y="358"/>
                      <a:pt x="6880" y="392"/>
                    </a:cubicBezTo>
                    <a:cubicBezTo>
                      <a:pt x="6625" y="449"/>
                      <a:pt x="6125" y="253"/>
                      <a:pt x="6151" y="107"/>
                    </a:cubicBezTo>
                    <a:cubicBezTo>
                      <a:pt x="6163" y="40"/>
                      <a:pt x="6070" y="0"/>
                      <a:pt x="5900" y="0"/>
                    </a:cubicBezTo>
                    <a:close/>
                  </a:path>
                </a:pathLst>
              </a:custGeom>
              <a:ln w="12700" cap="flat">
                <a:noFill/>
                <a:miter lim="400000"/>
              </a:ln>
              <a:effectLst/>
            </p:spPr>
          </p:pic>
          <p:sp>
            <p:nvSpPr>
              <p:cNvPr id="169" name="Shape 169"/>
              <p:cNvSpPr/>
              <p:nvPr/>
            </p:nvSpPr>
            <p:spPr>
              <a:xfrm>
                <a:off x="1174925" y="3428120"/>
                <a:ext cx="747282" cy="457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2300"/>
                </a:lvl1pPr>
              </a:lstStyle>
              <a:p>
                <a:r>
                  <a:t>male</a:t>
                </a:r>
              </a:p>
            </p:txBody>
          </p:sp>
        </p:grpSp>
        <p:pic>
          <p:nvPicPr>
            <p:cNvPr id="171" name="MaleSymbol.jpg"/>
            <p:cNvPicPr>
              <a:picLocks noChangeAspect="1"/>
            </p:cNvPicPr>
            <p:nvPr/>
          </p:nvPicPr>
          <p:blipFill>
            <a:blip r:embed="rId11">
              <a:extLst/>
            </a:blip>
            <a:stretch>
              <a:fillRect/>
            </a:stretch>
          </p:blipFill>
          <p:spPr>
            <a:xfrm>
              <a:off x="460040" y="3016642"/>
              <a:ext cx="730828" cy="887729"/>
            </a:xfrm>
            <a:prstGeom prst="rect">
              <a:avLst/>
            </a:prstGeom>
            <a:ln w="12700" cap="flat">
              <a:noFill/>
              <a:miter lim="400000"/>
            </a:ln>
            <a:effectLst/>
          </p:spPr>
        </p:pic>
      </p:grpSp>
      <p:pic>
        <p:nvPicPr>
          <p:cNvPr id="173" name="FemaleSymbol.jpg"/>
          <p:cNvPicPr>
            <a:picLocks noChangeAspect="1"/>
          </p:cNvPicPr>
          <p:nvPr/>
        </p:nvPicPr>
        <p:blipFill>
          <a:blip r:embed="rId9">
            <a:extLst/>
          </a:blip>
          <a:stretch>
            <a:fillRect/>
          </a:stretch>
        </p:blipFill>
        <p:spPr>
          <a:xfrm>
            <a:off x="11828070" y="5169679"/>
            <a:ext cx="497281" cy="805671"/>
          </a:xfrm>
          <a:prstGeom prst="rect">
            <a:avLst/>
          </a:prstGeom>
          <a:ln w="12700">
            <a:miter lim="400000"/>
          </a:ln>
        </p:spPr>
      </p:pic>
      <p:pic>
        <p:nvPicPr>
          <p:cNvPr id="174" name="FemaleSymbol.jpg"/>
          <p:cNvPicPr>
            <a:picLocks noChangeAspect="1"/>
          </p:cNvPicPr>
          <p:nvPr/>
        </p:nvPicPr>
        <p:blipFill>
          <a:blip r:embed="rId9">
            <a:extLst/>
          </a:blip>
          <a:stretch>
            <a:fillRect/>
          </a:stretch>
        </p:blipFill>
        <p:spPr>
          <a:xfrm>
            <a:off x="6152160" y="6090314"/>
            <a:ext cx="497280" cy="805671"/>
          </a:xfrm>
          <a:prstGeom prst="rect">
            <a:avLst/>
          </a:prstGeom>
          <a:ln w="12700">
            <a:miter lim="400000"/>
          </a:ln>
        </p:spPr>
      </p:pic>
    </p:spTree>
    <p:extLst>
      <p:ext uri="{BB962C8B-B14F-4D97-AF65-F5344CB8AC3E}">
        <p14:creationId xmlns:p14="http://schemas.microsoft.com/office/powerpoint/2010/main" val="1146151958"/>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p:tmAbs val="0"/>
                                  </p:iterate>
                                  <p:childTnLst>
                                    <p:set>
                                      <p:cBhvr>
                                        <p:cTn id="10" fill="hold"/>
                                        <p:tgtEl>
                                          <p:spTgt spid="16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p:tmAbs val="0"/>
                                  </p:iterate>
                                  <p:childTnLst>
                                    <p:set>
                                      <p:cBhvr>
                                        <p:cTn id="14" fill="hold"/>
                                        <p:tgtEl>
                                          <p:spTgt spid="15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iterate>
                                    <p:tmAbs val="0"/>
                                  </p:iterate>
                                  <p:childTnLst>
                                    <p:set>
                                      <p:cBhvr>
                                        <p:cTn id="18" fill="hold"/>
                                        <p:tgtEl>
                                          <p:spTgt spid="1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iterate>
                                    <p:tmAbs val="0"/>
                                  </p:iterate>
                                  <p:childTnLst>
                                    <p:set>
                                      <p:cBhvr>
                                        <p:cTn id="22" fill="hold"/>
                                        <p:tgtEl>
                                          <p:spTgt spid="14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iterate>
                                    <p:tmAbs val="0"/>
                                  </p:iterate>
                                  <p:childTnLst>
                                    <p:set>
                                      <p:cBhvr>
                                        <p:cTn id="26" fill="hold"/>
                                        <p:tgtEl>
                                          <p:spTgt spid="16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iterate>
                                    <p:tmAbs val="0"/>
                                  </p:iterate>
                                  <p:childTnLst>
                                    <p:set>
                                      <p:cBhvr>
                                        <p:cTn id="30" fill="hold"/>
                                        <p:tgtEl>
                                          <p:spTgt spid="17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iterate>
                                    <p:tmAbs val="0"/>
                                  </p:iterate>
                                  <p:childTnLst>
                                    <p:set>
                                      <p:cBhvr>
                                        <p:cTn id="34" fill="hold"/>
                                        <p:tgtEl>
                                          <p:spTgt spid="17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9" presetClass="entr" fill="hold" grpId="0" nodeType="clickEffect">
                                  <p:stCondLst>
                                    <p:cond delay="0"/>
                                  </p:stCondLst>
                                  <p:iterate>
                                    <p:tmAbs val="0"/>
                                  </p:iterate>
                                  <p:childTnLst>
                                    <p:set>
                                      <p:cBhvr>
                                        <p:cTn id="38" fill="hold"/>
                                        <p:tgtEl>
                                          <p:spTgt spid="172"/>
                                        </p:tgtEl>
                                        <p:attrNameLst>
                                          <p:attrName>style.visibility</p:attrName>
                                        </p:attrNameLst>
                                      </p:cBhvr>
                                      <p:to>
                                        <p:strVal val="visible"/>
                                      </p:to>
                                    </p:set>
                                    <p:animEffect transition="in" filter="dissolve">
                                      <p:cBhvr>
                                        <p:cTn id="39" dur="2000"/>
                                        <p:tgtEl>
                                          <p:spTgt spid="172"/>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iterate>
                                    <p:tmAbs val="0"/>
                                  </p:iterate>
                                  <p:childTnLst>
                                    <p:set>
                                      <p:cBhvr>
                                        <p:cTn id="43" fill="hold"/>
                                        <p:tgtEl>
                                          <p:spTgt spid="1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 grpId="0" animBg="1" advAuto="0"/>
      <p:bldP spid="141" grpId="0" animBg="1" advAuto="0"/>
      <p:bldP spid="153" grpId="0" animBg="1" advAuto="0"/>
      <p:bldP spid="158" grpId="0" animBg="1" advAuto="0"/>
      <p:bldP spid="163" grpId="0" animBg="1" advAuto="0"/>
      <p:bldP spid="165" grpId="0" animBg="1" advAuto="0"/>
      <p:bldP spid="166" grpId="0" animBg="1" advAuto="0"/>
      <p:bldP spid="172" grpId="0" animBg="1" advAuto="0"/>
      <p:bldP spid="173" grpId="0" animBg="1" advAuto="0"/>
      <p:bldP spid="174" grpId="0"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Shape 167"/>
          <p:cNvSpPr/>
          <p:nvPr/>
        </p:nvSpPr>
        <p:spPr>
          <a:xfrm>
            <a:off x="3509243" y="115923"/>
            <a:ext cx="5986314" cy="711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000">
                <a:latin typeface="Helvetica"/>
                <a:ea typeface="Helvetica"/>
                <a:cs typeface="Helvetica"/>
                <a:sym typeface="Helvetica"/>
              </a:defRPr>
            </a:lvl1pPr>
          </a:lstStyle>
          <a:p>
            <a:r>
              <a:t>Army ants &amp; their “guests”</a:t>
            </a:r>
          </a:p>
        </p:txBody>
      </p:sp>
      <p:pic>
        <p:nvPicPr>
          <p:cNvPr id="168" name="Body_FIg1_orig_300.jpg"/>
          <p:cNvPicPr>
            <a:picLocks noChangeAspect="1"/>
          </p:cNvPicPr>
          <p:nvPr/>
        </p:nvPicPr>
        <p:blipFill>
          <a:blip r:embed="rId3">
            <a:extLst/>
          </a:blip>
          <a:stretch>
            <a:fillRect/>
          </a:stretch>
        </p:blipFill>
        <p:spPr>
          <a:xfrm>
            <a:off x="822935" y="1169603"/>
            <a:ext cx="11358930" cy="8320037"/>
          </a:xfrm>
          <a:prstGeom prst="rect">
            <a:avLst/>
          </a:prstGeom>
          <a:ln w="12700">
            <a:miter lim="400000"/>
          </a:ln>
        </p:spPr>
      </p:pic>
      <p:grpSp>
        <p:nvGrpSpPr>
          <p:cNvPr id="171" name="Group 171"/>
          <p:cNvGrpSpPr/>
          <p:nvPr/>
        </p:nvGrpSpPr>
        <p:grpSpPr>
          <a:xfrm>
            <a:off x="922999" y="906835"/>
            <a:ext cx="11477494" cy="8549530"/>
            <a:chOff x="0" y="0"/>
            <a:chExt cx="11477492" cy="8549528"/>
          </a:xfrm>
        </p:grpSpPr>
        <p:sp>
          <p:nvSpPr>
            <p:cNvPr id="169" name="Shape 169"/>
            <p:cNvSpPr/>
            <p:nvPr/>
          </p:nvSpPr>
          <p:spPr>
            <a:xfrm>
              <a:off x="6146667" y="0"/>
              <a:ext cx="5330826" cy="8549529"/>
            </a:xfrm>
            <a:prstGeom prst="rect">
              <a:avLst/>
            </a:prstGeom>
            <a:solidFill>
              <a:srgbClr val="A6AAA9">
                <a:alpha val="68001"/>
              </a:srgbClr>
            </a:solidFill>
            <a:ln w="12700" cap="flat">
              <a:noFill/>
              <a:miter lim="400000"/>
            </a:ln>
            <a:effectLst/>
          </p:spPr>
          <p:txBody>
            <a:bodyPr wrap="square" lIns="50800" tIns="50800" rIns="50800" bIns="50800" numCol="1" anchor="ctr">
              <a:noAutofit/>
            </a:bodyPr>
            <a:lstStyle/>
            <a:p>
              <a:pPr>
                <a:defRPr sz="2400">
                  <a:solidFill>
                    <a:srgbClr val="FFFFFF"/>
                  </a:solidFill>
                </a:defRPr>
              </a:pPr>
              <a:endParaRPr/>
            </a:p>
          </p:txBody>
        </p:sp>
        <p:sp>
          <p:nvSpPr>
            <p:cNvPr id="170" name="Shape 170"/>
            <p:cNvSpPr/>
            <p:nvPr/>
          </p:nvSpPr>
          <p:spPr>
            <a:xfrm>
              <a:off x="0" y="6050292"/>
              <a:ext cx="6151960" cy="2499236"/>
            </a:xfrm>
            <a:prstGeom prst="rect">
              <a:avLst/>
            </a:prstGeom>
            <a:solidFill>
              <a:srgbClr val="A6AAA9">
                <a:alpha val="68001"/>
              </a:srgbClr>
            </a:solidFill>
            <a:ln w="12700" cap="flat">
              <a:noFill/>
              <a:miter lim="400000"/>
            </a:ln>
            <a:effectLst/>
          </p:spPr>
          <p:txBody>
            <a:bodyPr wrap="square" lIns="50800" tIns="50800" rIns="50800" bIns="50800" numCol="1" anchor="ctr">
              <a:noAutofit/>
            </a:bodyPr>
            <a:lstStyle/>
            <a:p>
              <a:pPr>
                <a:defRPr sz="2400">
                  <a:solidFill>
                    <a:srgbClr val="FFFFFF"/>
                  </a:solidFill>
                </a:defRPr>
              </a:pPr>
              <a:endParaRPr/>
            </a:p>
          </p:txBody>
        </p:sp>
      </p:gr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1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 grpId="1"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9" name="  Body_Fig1_orig.pdf"/>
          <p:cNvPicPr>
            <a:picLocks noChangeAspect="1"/>
          </p:cNvPicPr>
          <p:nvPr/>
        </p:nvPicPr>
        <p:blipFill>
          <a:blip r:embed="rId3">
            <a:extLst/>
          </a:blip>
          <a:srcRect r="45463" b="29788"/>
          <a:stretch>
            <a:fillRect/>
          </a:stretch>
        </p:blipFill>
        <p:spPr>
          <a:xfrm>
            <a:off x="1564415" y="347662"/>
            <a:ext cx="9638847" cy="9058185"/>
          </a:xfrm>
          <a:prstGeom prst="rect">
            <a:avLst/>
          </a:prstGeom>
          <a:ln w="12700">
            <a:miter lim="400000"/>
          </a:ln>
        </p:spPr>
      </p:pic>
      <p:sp>
        <p:nvSpPr>
          <p:cNvPr id="220" name="Shape 220"/>
          <p:cNvSpPr/>
          <p:nvPr/>
        </p:nvSpPr>
        <p:spPr>
          <a:xfrm>
            <a:off x="5308600" y="5985933"/>
            <a:ext cx="3681016" cy="1158281"/>
          </a:xfrm>
          <a:prstGeom prst="rect">
            <a:avLst/>
          </a:prstGeom>
          <a:ln w="38100">
            <a:solidFill>
              <a:srgbClr val="FF2600"/>
            </a:solidFill>
            <a:miter lim="400000"/>
          </a:ln>
          <a:effectLst>
            <a:outerShdw blurRad="38100" dist="25400" dir="5400000" rotWithShape="0">
              <a:srgbClr val="000000">
                <a:alpha val="50000"/>
              </a:srgbClr>
            </a:outerShdw>
          </a:effectLst>
        </p:spPr>
        <p:txBody>
          <a:bodyPr lIns="50800" tIns="50800" rIns="50800" bIns="50800" anchor="ctr"/>
          <a:lstStyle/>
          <a:p>
            <a:pPr>
              <a:defRPr sz="2400">
                <a:solidFill>
                  <a:srgbClr val="FFFFFF"/>
                </a:solidFill>
              </a:defRPr>
            </a:pPr>
            <a:endParaRPr/>
          </a:p>
        </p:txBody>
      </p:sp>
      <p:sp>
        <p:nvSpPr>
          <p:cNvPr id="221" name="Shape 221"/>
          <p:cNvSpPr/>
          <p:nvPr/>
        </p:nvSpPr>
        <p:spPr>
          <a:xfrm>
            <a:off x="5308600" y="7213600"/>
            <a:ext cx="4300803" cy="1158280"/>
          </a:xfrm>
          <a:prstGeom prst="rect">
            <a:avLst/>
          </a:prstGeom>
          <a:ln w="38100">
            <a:solidFill>
              <a:srgbClr val="FF2600"/>
            </a:solidFill>
            <a:miter lim="400000"/>
          </a:ln>
          <a:effectLst>
            <a:outerShdw blurRad="38100" dist="25400" dir="5400000" rotWithShape="0">
              <a:srgbClr val="000000">
                <a:alpha val="50000"/>
              </a:srgbClr>
            </a:outerShdw>
          </a:effectLst>
        </p:spPr>
        <p:txBody>
          <a:bodyPr lIns="50800" tIns="50800" rIns="50800" bIns="50800" anchor="ctr"/>
          <a:lstStyle/>
          <a:p>
            <a:pPr>
              <a:defRPr sz="2400">
                <a:solidFill>
                  <a:srgbClr val="FFFFFF"/>
                </a:solidFill>
              </a:defRPr>
            </a:pP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2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2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 grpId="1" animBg="1" advAuto="0"/>
      <p:bldP spid="221" grpId="2"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4" name="  Body_Fig1_orig.pdf"/>
          <p:cNvPicPr>
            <a:picLocks noChangeAspect="1"/>
          </p:cNvPicPr>
          <p:nvPr/>
        </p:nvPicPr>
        <p:blipFill>
          <a:blip r:embed="rId3">
            <a:extLst/>
          </a:blip>
          <a:srcRect r="45463" b="29788"/>
          <a:stretch>
            <a:fillRect/>
          </a:stretch>
        </p:blipFill>
        <p:spPr>
          <a:xfrm>
            <a:off x="1564415" y="347662"/>
            <a:ext cx="9638847" cy="9058185"/>
          </a:xfrm>
          <a:prstGeom prst="rect">
            <a:avLst/>
          </a:prstGeom>
          <a:ln w="12700">
            <a:miter lim="400000"/>
          </a:ln>
        </p:spPr>
      </p:pic>
      <p:sp>
        <p:nvSpPr>
          <p:cNvPr id="215" name="Shape 215"/>
          <p:cNvSpPr/>
          <p:nvPr/>
        </p:nvSpPr>
        <p:spPr>
          <a:xfrm rot="5313393">
            <a:off x="3826724" y="-1214081"/>
            <a:ext cx="4998308" cy="9605195"/>
          </a:xfrm>
          <a:prstGeom prst="ellipse">
            <a:avLst/>
          </a:prstGeom>
          <a:ln w="38100">
            <a:solidFill>
              <a:srgbClr val="FF2600"/>
            </a:solidFill>
            <a:miter lim="400000"/>
          </a:ln>
          <a:effectLst>
            <a:outerShdw blurRad="38100" dist="25400" dir="5400000" rotWithShape="0">
              <a:srgbClr val="000000">
                <a:alpha val="50000"/>
              </a:srgbClr>
            </a:outerShdw>
          </a:effectLst>
        </p:spPr>
        <p:txBody>
          <a:bodyPr lIns="50800" tIns="50800" rIns="50800" bIns="50800" anchor="ctr"/>
          <a:lstStyle/>
          <a:p>
            <a:pPr>
              <a:defRPr sz="2400">
                <a:solidFill>
                  <a:srgbClr val="FFFFFF"/>
                </a:solidFill>
              </a:defRPr>
            </a:pPr>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2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 grpId="1"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 name="Statary_Phase_flat.png"/>
          <p:cNvPicPr>
            <a:picLocks noChangeAspect="1"/>
          </p:cNvPicPr>
          <p:nvPr/>
        </p:nvPicPr>
        <p:blipFill>
          <a:blip r:embed="rId3">
            <a:extLst/>
          </a:blip>
          <a:stretch>
            <a:fillRect/>
          </a:stretch>
        </p:blipFill>
        <p:spPr>
          <a:xfrm>
            <a:off x="2709333" y="0"/>
            <a:ext cx="7586134" cy="9753600"/>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Shape 263"/>
          <p:cNvSpPr/>
          <p:nvPr/>
        </p:nvSpPr>
        <p:spPr>
          <a:xfrm>
            <a:off x="3509243" y="115923"/>
            <a:ext cx="5986314" cy="711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000">
                <a:latin typeface="Helvetica"/>
                <a:ea typeface="Helvetica"/>
                <a:cs typeface="Helvetica"/>
                <a:sym typeface="Helvetica"/>
              </a:defRPr>
            </a:lvl1pPr>
          </a:lstStyle>
          <a:p>
            <a:r>
              <a:t>Army ants &amp; their “guests”</a:t>
            </a:r>
          </a:p>
        </p:txBody>
      </p:sp>
      <p:pic>
        <p:nvPicPr>
          <p:cNvPr id="264" name="  Body_Fig1_orig.pdf"/>
          <p:cNvPicPr>
            <a:picLocks noChangeAspect="1"/>
          </p:cNvPicPr>
          <p:nvPr/>
        </p:nvPicPr>
        <p:blipFill>
          <a:blip r:embed="rId2">
            <a:extLst/>
          </a:blip>
          <a:stretch>
            <a:fillRect/>
          </a:stretch>
        </p:blipFill>
        <p:spPr>
          <a:xfrm>
            <a:off x="646107" y="968308"/>
            <a:ext cx="11712586" cy="8549530"/>
          </a:xfrm>
          <a:prstGeom prst="rect">
            <a:avLst/>
          </a:prstGeom>
          <a:ln w="12700">
            <a:miter lim="400000"/>
          </a:ln>
        </p:spPr>
      </p:pic>
    </p:spTree>
  </p:cSld>
  <p:clrMapOvr>
    <a:masterClrMapping/>
  </p:clrMapOvr>
  <p:transition spd="slow"/>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871</TotalTime>
  <Words>1489</Words>
  <Application>Microsoft Macintosh PowerPoint</Application>
  <PresentationFormat>Custom</PresentationFormat>
  <Paragraphs>102</Paragraphs>
  <Slides>37</Slides>
  <Notes>34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Arial</vt:lpstr>
      <vt:lpstr>Avenir Roman</vt:lpstr>
      <vt:lpstr>Gill Sans</vt:lpstr>
      <vt:lpstr>Helvetica</vt:lpstr>
      <vt:lpstr>Helvetica Light</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Bernard Goffinet</cp:lastModifiedBy>
  <cp:revision>27</cp:revision>
  <dcterms:modified xsi:type="dcterms:W3CDTF">2019-06-05T14:57:02Z</dcterms:modified>
</cp:coreProperties>
</file>